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71" r:id="rId2"/>
    <p:sldId id="523" r:id="rId3"/>
    <p:sldId id="349" r:id="rId4"/>
    <p:sldId id="524" r:id="rId5"/>
    <p:sldId id="358" r:id="rId6"/>
    <p:sldId id="525" r:id="rId7"/>
    <p:sldId id="528" r:id="rId8"/>
    <p:sldId id="529" r:id="rId9"/>
    <p:sldId id="530" r:id="rId10"/>
    <p:sldId id="531" r:id="rId11"/>
    <p:sldId id="527" r:id="rId12"/>
    <p:sldId id="533" r:id="rId13"/>
    <p:sldId id="532" r:id="rId14"/>
    <p:sldId id="534" r:id="rId15"/>
    <p:sldId id="526" r:id="rId16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92"/>
    <a:srgbClr val="00B0CA"/>
    <a:srgbClr val="5E2750"/>
    <a:srgbClr val="EB9700"/>
    <a:srgbClr val="FECB00"/>
    <a:srgbClr val="A8B400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2" autoAdjust="0"/>
    <p:restoredTop sz="94434" autoAdjust="0"/>
  </p:normalViewPr>
  <p:slideViewPr>
    <p:cSldViewPr snapToGrid="0" snapToObjects="1" showGuides="1">
      <p:cViewPr varScale="1">
        <p:scale>
          <a:sx n="88" d="100"/>
          <a:sy n="88" d="100"/>
        </p:scale>
        <p:origin x="94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 Store (Mil R)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_(* #,##0.00_);_(* \(#,##0.00\);_(* "-"??_);_(@_)</c:formatCode>
                <c:ptCount val="5"/>
                <c:pt idx="0">
                  <c:v>1.6</c:v>
                </c:pt>
                <c:pt idx="1">
                  <c:v>2.2000000000000002</c:v>
                </c:pt>
                <c:pt idx="2">
                  <c:v>2.4</c:v>
                </c:pt>
                <c:pt idx="3">
                  <c:v>2.5</c:v>
                </c:pt>
                <c:pt idx="4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83195648"/>
        <c:axId val="-283196736"/>
      </c:barChart>
      <c:catAx>
        <c:axId val="-283195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83196736"/>
        <c:crosses val="autoZero"/>
        <c:auto val="1"/>
        <c:lblAlgn val="ctr"/>
        <c:lblOffset val="100"/>
        <c:noMultiLvlLbl val="0"/>
      </c:catAx>
      <c:valAx>
        <c:axId val="-283196736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extTo"/>
        <c:crossAx val="-2831956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8372884689928088"/>
          <c:y val="9.596170522737521E-2"/>
          <c:w val="0.10591066087348927"/>
          <c:h val="0.31838107461236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 Store Subs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 * #\ ##0_ ;_ * \-#\ ##0_ ;_ * "-"??_ ;_ @_ </c:formatCode>
                <c:ptCount val="5"/>
                <c:pt idx="0">
                  <c:v>7903</c:v>
                </c:pt>
                <c:pt idx="1">
                  <c:v>10326</c:v>
                </c:pt>
                <c:pt idx="2">
                  <c:v>11814</c:v>
                </c:pt>
                <c:pt idx="3">
                  <c:v>13616</c:v>
                </c:pt>
                <c:pt idx="4">
                  <c:v>15669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83196192"/>
        <c:axId val="-283195104"/>
      </c:barChart>
      <c:catAx>
        <c:axId val="-2831961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83195104"/>
        <c:crosses val="autoZero"/>
        <c:auto val="1"/>
        <c:lblAlgn val="ctr"/>
        <c:lblOffset val="100"/>
        <c:noMultiLvlLbl val="0"/>
      </c:catAx>
      <c:valAx>
        <c:axId val="-283195104"/>
        <c:scaling>
          <c:orientation val="minMax"/>
        </c:scaling>
        <c:delete val="1"/>
        <c:axPos val="l"/>
        <c:numFmt formatCode="_ * #\ ##0_ ;_ * \-#\ ##0_ ;_ * &quot;-&quot;??_ ;_ @_ " sourceLinked="1"/>
        <c:majorTickMark val="out"/>
        <c:minorTickMark val="none"/>
        <c:tickLblPos val="nextTo"/>
        <c:crossAx val="-2831961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8372884689928088"/>
          <c:y val="9.596170522737521E-2"/>
          <c:w val="0.11627125841799116"/>
          <c:h val="0.31838107461236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 Play Subs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 * #\ ##0_ ;_ * \-#\ ##0_ ;_ * "-"??_ ;_ @_ </c:formatCode>
                <c:ptCount val="5"/>
                <c:pt idx="0">
                  <c:v>793056</c:v>
                </c:pt>
                <c:pt idx="1">
                  <c:v>1681237</c:v>
                </c:pt>
                <c:pt idx="2">
                  <c:v>1723243</c:v>
                </c:pt>
                <c:pt idx="3">
                  <c:v>1806078</c:v>
                </c:pt>
                <c:pt idx="4">
                  <c:v>1811699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83194016"/>
        <c:axId val="-283188032"/>
      </c:barChart>
      <c:catAx>
        <c:axId val="-283194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83188032"/>
        <c:crosses val="autoZero"/>
        <c:auto val="1"/>
        <c:lblAlgn val="ctr"/>
        <c:lblOffset val="100"/>
        <c:noMultiLvlLbl val="0"/>
      </c:catAx>
      <c:valAx>
        <c:axId val="-283188032"/>
        <c:scaling>
          <c:orientation val="minMax"/>
        </c:scaling>
        <c:delete val="1"/>
        <c:axPos val="l"/>
        <c:numFmt formatCode="_ * #\ ##0_ ;_ * \-#\ ##0_ ;_ * &quot;-&quot;??_ ;_ @_ " sourceLinked="1"/>
        <c:majorTickMark val="out"/>
        <c:minorTickMark val="none"/>
        <c:tickLblPos val="nextTo"/>
        <c:crossAx val="-2831940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6196775886756793"/>
          <c:y val="9.596170522737521E-2"/>
          <c:w val="0.12767180779071538"/>
          <c:h val="0.31838107461236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 Play (Mil R)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_(* #,##0.00_);_(* \(#,##0.00\);_(* "-"??_);_(@_)</c:formatCode>
                <c:ptCount val="5"/>
                <c:pt idx="0">
                  <c:v>2.1</c:v>
                </c:pt>
                <c:pt idx="1">
                  <c:v>6</c:v>
                </c:pt>
                <c:pt idx="2">
                  <c:v>6.3</c:v>
                </c:pt>
                <c:pt idx="3">
                  <c:v>7.1</c:v>
                </c:pt>
                <c:pt idx="4">
                  <c:v>7.3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83200544"/>
        <c:axId val="-283201088"/>
      </c:barChart>
      <c:catAx>
        <c:axId val="-2832005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83201088"/>
        <c:crosses val="autoZero"/>
        <c:auto val="1"/>
        <c:lblAlgn val="ctr"/>
        <c:lblOffset val="100"/>
        <c:noMultiLvlLbl val="0"/>
      </c:catAx>
      <c:valAx>
        <c:axId val="-283201088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extTo"/>
        <c:crossAx val="-28320054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5190183390167296"/>
          <c:y val="9.596170522737521E-2"/>
          <c:w val="0.13773774042549383"/>
          <c:h val="0.31838107461236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13/09/2018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13/09/2018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73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Vodacom benefit 2 fold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– revenue and data download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Propensity Modelling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Modelling to identify customers who might take up or buy a specific product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Contact the right customers with the right offer to the right channel at the right time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Vodacom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launced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the digital contents initiative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Septemter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2017. The service amongst others include the ability to buy applications from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sevices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like Google Play and having the option to pay with airtime or get billed to your Vodacom contract.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The benefit to Vodacom is two-fold. There is a shared revenue agreement with the different service providers and as a result of purchasing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downlaoding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apps data usage also increases.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Since its inception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digitial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contents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intiative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has not used any advanced machine learning in or intelligent campaigns in order to target and expand this product offering and marketing this to new customers.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The purpose of this study is to determine if we are able to use machine learning and 3 months worth of historical data to train a model that will be able to predict and identify new customers to which Vodacom can expand and market the digital contents offering.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The scope of this project is focused on the Google Play service since that is where the most potential revenue lies. This can always be expanded to the other 8 digital channels like Netflix for example.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93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988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60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Proves that </a:t>
            </a:r>
            <a:r>
              <a:rPr lang="en-US" baseline="0" dirty="0" smtClean="0"/>
              <a:t>customers are returning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However there’s not a lot of new customers.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127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Proves that </a:t>
            </a:r>
            <a:r>
              <a:rPr lang="en-US" baseline="0" dirty="0" smtClean="0"/>
              <a:t>customers are returning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However there’s not a lot of new customers.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8721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If we target 5 mil subs expecting a </a:t>
            </a:r>
            <a:r>
              <a:rPr lang="en-US" dirty="0" err="1" smtClean="0"/>
              <a:t>takeup</a:t>
            </a:r>
            <a:r>
              <a:rPr lang="en-US" dirty="0" smtClean="0"/>
              <a:t> of 3% which is 150000 subs </a:t>
            </a:r>
          </a:p>
          <a:p>
            <a:pPr lvl="1"/>
            <a:r>
              <a:rPr lang="en-US" dirty="0" smtClean="0"/>
              <a:t>Spend R3 on average =  R4500000 per month. </a:t>
            </a:r>
            <a:endParaRPr lang="en-ZA" dirty="0" smtClean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85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If we target 5 mil subs expecting a </a:t>
            </a:r>
            <a:r>
              <a:rPr lang="en-US" dirty="0" err="1" smtClean="0"/>
              <a:t>takeup</a:t>
            </a:r>
            <a:r>
              <a:rPr lang="en-US" dirty="0" smtClean="0"/>
              <a:t> of 3% which is 150000 subs </a:t>
            </a:r>
          </a:p>
          <a:p>
            <a:pPr lvl="1"/>
            <a:r>
              <a:rPr lang="en-US" dirty="0" smtClean="0"/>
              <a:t>Spend R3 on average =  R4500000 per month. </a:t>
            </a:r>
            <a:endParaRPr lang="en-ZA" dirty="0" smtClean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5392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90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13 September 2018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13 September 2018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13 September 2018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13 September 2018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AD47607F-D0CB-4AC6-9566-046428C59115}" type="datetime3">
              <a:rPr lang="en-US" smtClean="0"/>
              <a:pPr/>
              <a:t>13 September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0371" y="3136357"/>
            <a:ext cx="4953000" cy="461912"/>
          </a:xfrm>
        </p:spPr>
        <p:txBody>
          <a:bodyPr/>
          <a:lstStyle/>
          <a:p>
            <a:r>
              <a:rPr lang="en-US" dirty="0" smtClean="0"/>
              <a:t>Applying ML to Grow Vodacom Digital </a:t>
            </a:r>
            <a:r>
              <a:rPr lang="en-US" dirty="0"/>
              <a:t>S</a:t>
            </a:r>
            <a:r>
              <a:rPr lang="en-US" dirty="0" smtClean="0"/>
              <a:t>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285545" cy="682887"/>
          </a:xfrm>
        </p:spPr>
        <p:txBody>
          <a:bodyPr/>
          <a:lstStyle/>
          <a:p>
            <a:r>
              <a:rPr lang="en-GB" dirty="0"/>
              <a:t>Presented </a:t>
            </a:r>
            <a:r>
              <a:rPr lang="en-GB" dirty="0" smtClean="0"/>
              <a:t>by The </a:t>
            </a:r>
            <a:r>
              <a:rPr lang="en-GB" dirty="0" err="1" smtClean="0"/>
              <a:t>Meerkats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12 September 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79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Model Results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grpSp>
        <p:nvGrpSpPr>
          <p:cNvPr id="67" name="Group 66"/>
          <p:cNvGrpSpPr/>
          <p:nvPr/>
        </p:nvGrpSpPr>
        <p:grpSpPr>
          <a:xfrm>
            <a:off x="2207579" y="897395"/>
            <a:ext cx="4386937" cy="598715"/>
            <a:chOff x="3069772" y="1050455"/>
            <a:chExt cx="4386937" cy="598715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F9986144-C294-4F4A-9DC3-0A0ED24DD77C}"/>
                </a:ext>
              </a:extLst>
            </p:cNvPr>
            <p:cNvGrpSpPr/>
            <p:nvPr/>
          </p:nvGrpSpPr>
          <p:grpSpPr>
            <a:xfrm>
              <a:off x="3069772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FD37B332-BCE5-004A-9BF6-D2EC35906E4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="" xmlns:a16="http://schemas.microsoft.com/office/drawing/2014/main" id="{92500657-1DD9-7C4A-A1A1-731F747AE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="" xmlns:a16="http://schemas.microsoft.com/office/drawing/2014/main" id="{214F3CD3-FD18-004D-BCCD-F2D0E9F853E1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="" xmlns:a16="http://schemas.microsoft.com/office/drawing/2014/main" id="{626525C9-93E2-154A-B413-BD1A66952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="" xmlns:a16="http://schemas.microsoft.com/office/drawing/2014/main" id="{00AA93D9-78E7-F940-8667-28ACFC85AE8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451BA8E2-F50C-DE48-A723-F1359D80856A}"/>
                </a:ext>
              </a:extLst>
            </p:cNvPr>
            <p:cNvGrpSpPr/>
            <p:nvPr/>
          </p:nvGrpSpPr>
          <p:grpSpPr>
            <a:xfrm>
              <a:off x="3531809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E2AE312B-9A46-F14A-9B83-6AC0DBE11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="" xmlns:a16="http://schemas.microsoft.com/office/drawing/2014/main" id="{4003B67B-0236-CB41-8EF7-C06E6699E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="" xmlns:a16="http://schemas.microsoft.com/office/drawing/2014/main" id="{9C9FD400-1560-2241-AAD7-7EB667849AC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="" xmlns:a16="http://schemas.microsoft.com/office/drawing/2014/main" id="{B75318B3-495D-1F4A-9F32-D025E2642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5F9D9633-BA0A-2D43-9A5F-B6F9C34576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C26FC343-1758-A549-8487-0B1BB9163F10}"/>
                </a:ext>
              </a:extLst>
            </p:cNvPr>
            <p:cNvGrpSpPr/>
            <p:nvPr/>
          </p:nvGrpSpPr>
          <p:grpSpPr>
            <a:xfrm>
              <a:off x="3993846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0BB63D2F-99BD-194F-9882-3E94EA899A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D700142D-06D0-9C43-9AB7-50EB47A23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7FE729DF-54E7-B140-A103-E56BC48C7C3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6B18F325-7C8C-434F-A4E4-38765AA6E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DB17E5B1-8AFE-CA4A-B2FF-A4A866E650D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6D0956D6-233E-7A40-832F-DBCB26580323}"/>
                </a:ext>
              </a:extLst>
            </p:cNvPr>
            <p:cNvGrpSpPr/>
            <p:nvPr/>
          </p:nvGrpSpPr>
          <p:grpSpPr>
            <a:xfrm>
              <a:off x="4455883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="" xmlns:a16="http://schemas.microsoft.com/office/drawing/2014/main" id="{1DF64D0B-33E4-9944-B302-994C8820240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A4FE1EE0-04FF-3049-BED7-32D23317F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20AFCB4A-8A41-C34C-80BB-885FD8C4A4C3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F3BCD2BA-C292-6D43-B378-42A0A31EE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3968F063-EFCE-B34A-B8DB-8381439BAF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8F951089-508F-0A48-8F7B-BB68F82CF21C}"/>
                </a:ext>
              </a:extLst>
            </p:cNvPr>
            <p:cNvGrpSpPr/>
            <p:nvPr/>
          </p:nvGrpSpPr>
          <p:grpSpPr>
            <a:xfrm>
              <a:off x="4917920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32" name="Oval 31">
                <a:extLst>
                  <a:ext uri="{FF2B5EF4-FFF2-40B4-BE49-F238E27FC236}">
                    <a16:creationId xmlns="" xmlns:a16="http://schemas.microsoft.com/office/drawing/2014/main" id="{080E6D3D-B86B-FB4E-B837-B0F2989301C2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A6ECF5A5-EB85-814D-803E-0880C33FE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1679FCC7-C279-FB44-AF94-B1CE49B161C0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BEEEE6AB-CAD8-4E47-A8AB-46204BF4A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649D69B6-FA94-3247-BAA4-0B97C2628A4C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DAD746BE-6729-E048-919E-18183DEDE30A}"/>
                </a:ext>
              </a:extLst>
            </p:cNvPr>
            <p:cNvGrpSpPr/>
            <p:nvPr/>
          </p:nvGrpSpPr>
          <p:grpSpPr>
            <a:xfrm>
              <a:off x="5379957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="" xmlns:a16="http://schemas.microsoft.com/office/drawing/2014/main" id="{980D7DAA-F01C-B345-961E-78A4615ADA9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8E0CAECA-69D1-2B43-8271-57DF71AD2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0905B153-4998-474D-9861-B166A048ADE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0747A786-E925-4843-BBA3-8D4E6E59C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D1924F87-CF1F-3B4F-81FD-8103F27D185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EB21730C-118A-4841-AECB-80175E823FDB}"/>
                </a:ext>
              </a:extLst>
            </p:cNvPr>
            <p:cNvGrpSpPr/>
            <p:nvPr/>
          </p:nvGrpSpPr>
          <p:grpSpPr>
            <a:xfrm>
              <a:off x="6304031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44" name="Oval 43">
                <a:extLst>
                  <a:ext uri="{FF2B5EF4-FFF2-40B4-BE49-F238E27FC236}">
                    <a16:creationId xmlns="" xmlns:a16="http://schemas.microsoft.com/office/drawing/2014/main" id="{377CE6C2-9DCE-9946-B8C2-C87892752C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108B235A-A967-6647-95B0-3D9375470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9B73F974-3B3A-4640-968D-DDA0386C98FB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2FC846C0-F6EB-634F-9ADB-F8D16554A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06593263-E770-184B-B146-E4D661E00EE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="" xmlns:a16="http://schemas.microsoft.com/office/drawing/2014/main" id="{316B86A9-10F4-224E-96E8-BB5DA41A1700}"/>
                </a:ext>
              </a:extLst>
            </p:cNvPr>
            <p:cNvGrpSpPr/>
            <p:nvPr/>
          </p:nvGrpSpPr>
          <p:grpSpPr>
            <a:xfrm>
              <a:off x="5841994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50" name="Oval 49">
                <a:extLst>
                  <a:ext uri="{FF2B5EF4-FFF2-40B4-BE49-F238E27FC236}">
                    <a16:creationId xmlns="" xmlns:a16="http://schemas.microsoft.com/office/drawing/2014/main" id="{D4192B79-7852-164C-81E5-C2321049A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EC566CE7-5481-4647-B85E-4C6A1F399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417B5EBB-E10B-184F-A1F4-D3BB2DE0D8F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01937884-4918-1E43-A000-30169C698C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DD98CCB8-8C39-2643-BDDD-11840221AEA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87D36ABA-8B36-AC41-B6D4-5D591A88742C}"/>
                </a:ext>
              </a:extLst>
            </p:cNvPr>
            <p:cNvGrpSpPr/>
            <p:nvPr/>
          </p:nvGrpSpPr>
          <p:grpSpPr>
            <a:xfrm>
              <a:off x="6766068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56" name="Oval 55">
                <a:extLst>
                  <a:ext uri="{FF2B5EF4-FFF2-40B4-BE49-F238E27FC236}">
                    <a16:creationId xmlns="" xmlns:a16="http://schemas.microsoft.com/office/drawing/2014/main" id="{B13229A4-B9F1-434D-B652-2502BD34205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C7978E06-D7C1-574C-AA08-12116889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77A077AB-3657-1347-A059-DB228D25E36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02B9831-5648-8D49-A53B-1BF0369DE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7720FF31-E4D1-8145-9F8D-540FB24C147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="" xmlns:a16="http://schemas.microsoft.com/office/drawing/2014/main" id="{9E235696-1D8F-CE46-9975-31C026151D18}"/>
                </a:ext>
              </a:extLst>
            </p:cNvPr>
            <p:cNvGrpSpPr/>
            <p:nvPr/>
          </p:nvGrpSpPr>
          <p:grpSpPr>
            <a:xfrm>
              <a:off x="7228109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Oval 61">
                <a:extLst>
                  <a:ext uri="{FF2B5EF4-FFF2-40B4-BE49-F238E27FC236}">
                    <a16:creationId xmlns="" xmlns:a16="http://schemas.microsoft.com/office/drawing/2014/main" id="{FF67A065-3CCD-AC43-A55D-D58C0A77A6C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4DB1B280-C266-E848-BC30-980DF9A86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CC6C34AF-1330-4E42-9974-039B2403387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121E86C9-FF31-7448-8E21-3422B17C4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6AA9DE41-95B9-114D-91DC-E14F28C7858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" name="Group 123"/>
          <p:cNvGrpSpPr/>
          <p:nvPr/>
        </p:nvGrpSpPr>
        <p:grpSpPr>
          <a:xfrm>
            <a:off x="2213214" y="2176317"/>
            <a:ext cx="4386937" cy="598715"/>
            <a:chOff x="2213214" y="2176317"/>
            <a:chExt cx="4386937" cy="598715"/>
          </a:xfrm>
        </p:grpSpPr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224C5D39-24C1-584E-9B8E-5424CAC9BFA4}"/>
                </a:ext>
              </a:extLst>
            </p:cNvPr>
            <p:cNvGrpSpPr/>
            <p:nvPr/>
          </p:nvGrpSpPr>
          <p:grpSpPr>
            <a:xfrm>
              <a:off x="2213214" y="2176317"/>
              <a:ext cx="228600" cy="598715"/>
              <a:chOff x="5987143" y="3363685"/>
              <a:chExt cx="228600" cy="598715"/>
            </a:xfrm>
            <a:solidFill>
              <a:srgbClr val="00B050"/>
            </a:solidFill>
          </p:grpSpPr>
          <p:sp>
            <p:nvSpPr>
              <p:cNvPr id="69" name="Oval 68">
                <a:extLst>
                  <a:ext uri="{FF2B5EF4-FFF2-40B4-BE49-F238E27FC236}">
                    <a16:creationId xmlns="" xmlns:a16="http://schemas.microsoft.com/office/drawing/2014/main" id="{A8779D9D-4828-034B-B2A8-FC481EDF337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CC5F3BAC-94B1-5D46-982A-47C26D784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10AB105B-969A-7748-BEE6-118FFE5BC8CD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83F0EA3D-CAD7-8A47-BD72-8C0F6F6B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A9D37CCA-A64E-C141-8F3C-2A2F5F6F85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="" xmlns:a16="http://schemas.microsoft.com/office/drawing/2014/main" id="{26E4233D-57DA-3744-8953-5FFCC65786D6}"/>
                </a:ext>
              </a:extLst>
            </p:cNvPr>
            <p:cNvGrpSpPr/>
            <p:nvPr/>
          </p:nvGrpSpPr>
          <p:grpSpPr>
            <a:xfrm>
              <a:off x="3599325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="" xmlns:a16="http://schemas.microsoft.com/office/drawing/2014/main" id="{867343BB-5BE2-3445-88D9-8C528F478CFA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="" xmlns:a16="http://schemas.microsoft.com/office/drawing/2014/main" id="{E0FCD8F3-0CFA-2D4A-93F8-41C9AA632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="" xmlns:a16="http://schemas.microsoft.com/office/drawing/2014/main" id="{1BCBC25C-2F4B-6D44-9A12-91CA68C086A4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="" xmlns:a16="http://schemas.microsoft.com/office/drawing/2014/main" id="{D50311A3-E5C2-1243-BC43-86930FC0B4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="" xmlns:a16="http://schemas.microsoft.com/office/drawing/2014/main" id="{09C9E4BA-C0AA-AF43-942C-D40AB13DC65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3A24B3A1-E893-BA42-BC1C-7BD3B8BF0514}"/>
                </a:ext>
              </a:extLst>
            </p:cNvPr>
            <p:cNvGrpSpPr/>
            <p:nvPr/>
          </p:nvGrpSpPr>
          <p:grpSpPr>
            <a:xfrm>
              <a:off x="4061362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81" name="Oval 80">
                <a:extLst>
                  <a:ext uri="{FF2B5EF4-FFF2-40B4-BE49-F238E27FC236}">
                    <a16:creationId xmlns="" xmlns:a16="http://schemas.microsoft.com/office/drawing/2014/main" id="{62875DF7-8B7F-2B42-B818-CA3B1FA1B400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="" xmlns:a16="http://schemas.microsoft.com/office/drawing/2014/main" id="{94C35716-D219-9B48-99BA-0EA951F30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="" xmlns:a16="http://schemas.microsoft.com/office/drawing/2014/main" id="{818D971C-89FB-3245-AF05-23ABA6E8028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="" xmlns:a16="http://schemas.microsoft.com/office/drawing/2014/main" id="{F63BD8CE-E7F5-C64B-99D6-07C35ACF6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="" xmlns:a16="http://schemas.microsoft.com/office/drawing/2014/main" id="{61737F90-A979-0D40-B1B5-C5522D5F3199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="" xmlns:a16="http://schemas.microsoft.com/office/drawing/2014/main" id="{B9BEA1BF-66C6-2B4F-BEEB-635D8B3AFDAE}"/>
                </a:ext>
              </a:extLst>
            </p:cNvPr>
            <p:cNvGrpSpPr/>
            <p:nvPr/>
          </p:nvGrpSpPr>
          <p:grpSpPr>
            <a:xfrm>
              <a:off x="4523399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87" name="Oval 86">
                <a:extLst>
                  <a:ext uri="{FF2B5EF4-FFF2-40B4-BE49-F238E27FC236}">
                    <a16:creationId xmlns="" xmlns:a16="http://schemas.microsoft.com/office/drawing/2014/main" id="{6F21752E-64BA-454D-84F7-B244F39EE9B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="" xmlns:a16="http://schemas.microsoft.com/office/drawing/2014/main" id="{2F9619B3-BE81-B647-887C-CCF60FB1E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="" xmlns:a16="http://schemas.microsoft.com/office/drawing/2014/main" id="{60923A8A-CF58-6540-B338-DFFF6A5F6136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="" xmlns:a16="http://schemas.microsoft.com/office/drawing/2014/main" id="{7218D0F7-B354-414E-9DE2-4712E3B7E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="" xmlns:a16="http://schemas.microsoft.com/office/drawing/2014/main" id="{7A158157-22B3-3941-8CF8-147D96D975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="" xmlns:a16="http://schemas.microsoft.com/office/drawing/2014/main" id="{5806B0F0-AC76-8845-8E79-698E4B9DA81C}"/>
                </a:ext>
              </a:extLst>
            </p:cNvPr>
            <p:cNvGrpSpPr/>
            <p:nvPr/>
          </p:nvGrpSpPr>
          <p:grpSpPr>
            <a:xfrm>
              <a:off x="5447473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93" name="Oval 92">
                <a:extLst>
                  <a:ext uri="{FF2B5EF4-FFF2-40B4-BE49-F238E27FC236}">
                    <a16:creationId xmlns="" xmlns:a16="http://schemas.microsoft.com/office/drawing/2014/main" id="{E1A8B701-C500-7346-AA88-612843FFBC2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="" xmlns:a16="http://schemas.microsoft.com/office/drawing/2014/main" id="{D1538E49-7212-284F-AA5D-73E60AD1B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="" xmlns:a16="http://schemas.microsoft.com/office/drawing/2014/main" id="{9ACED12A-D96F-4E4E-A892-973CBE048266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="" xmlns:a16="http://schemas.microsoft.com/office/drawing/2014/main" id="{D6B7B486-89EA-024E-8B36-27E7F8AAB8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740C78E2-E070-434A-970E-D832772F3DA9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="" xmlns:a16="http://schemas.microsoft.com/office/drawing/2014/main" id="{A3E8FEBB-A00B-4E49-A51F-8863E4575EE8}"/>
                </a:ext>
              </a:extLst>
            </p:cNvPr>
            <p:cNvGrpSpPr/>
            <p:nvPr/>
          </p:nvGrpSpPr>
          <p:grpSpPr>
            <a:xfrm>
              <a:off x="4985436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99" name="Oval 98">
                <a:extLst>
                  <a:ext uri="{FF2B5EF4-FFF2-40B4-BE49-F238E27FC236}">
                    <a16:creationId xmlns="" xmlns:a16="http://schemas.microsoft.com/office/drawing/2014/main" id="{311CCB46-DE45-CF47-831C-2892A4DF789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="" xmlns:a16="http://schemas.microsoft.com/office/drawing/2014/main" id="{80160AFB-5B42-E741-B5CE-AC3B6C01D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="" xmlns:a16="http://schemas.microsoft.com/office/drawing/2014/main" id="{2AF96B16-2460-2941-B975-55BD6540D5CA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="" xmlns:a16="http://schemas.microsoft.com/office/drawing/2014/main" id="{899F8493-786B-2B46-91B9-FF3B501E46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="" xmlns:a16="http://schemas.microsoft.com/office/drawing/2014/main" id="{15FCB739-1878-0040-B6CF-7D50B05EDDC2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="" xmlns:a16="http://schemas.microsoft.com/office/drawing/2014/main" id="{4D166646-8D49-434F-9D45-61E8AFBACF3F}"/>
                </a:ext>
              </a:extLst>
            </p:cNvPr>
            <p:cNvGrpSpPr/>
            <p:nvPr/>
          </p:nvGrpSpPr>
          <p:grpSpPr>
            <a:xfrm>
              <a:off x="5909510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05" name="Oval 104">
                <a:extLst>
                  <a:ext uri="{FF2B5EF4-FFF2-40B4-BE49-F238E27FC236}">
                    <a16:creationId xmlns="" xmlns:a16="http://schemas.microsoft.com/office/drawing/2014/main" id="{70EF4D5E-E3D1-4E4A-BA1C-2EACC2F6FBC8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="" xmlns:a16="http://schemas.microsoft.com/office/drawing/2014/main" id="{84B5FDAD-246F-0341-A618-79E697FB1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="" xmlns:a16="http://schemas.microsoft.com/office/drawing/2014/main" id="{4BBBBE46-B792-434D-99BA-B167ACE80D7D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63B640C3-981E-A249-B8B9-F4DE3D60C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="" xmlns:a16="http://schemas.microsoft.com/office/drawing/2014/main" id="{CB2D3C81-E0B7-A748-BB49-563C4170D826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="" xmlns:a16="http://schemas.microsoft.com/office/drawing/2014/main" id="{83AB29BC-AF15-CF42-883F-D70705967773}"/>
                </a:ext>
              </a:extLst>
            </p:cNvPr>
            <p:cNvGrpSpPr/>
            <p:nvPr/>
          </p:nvGrpSpPr>
          <p:grpSpPr>
            <a:xfrm>
              <a:off x="6371551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11" name="Oval 110">
                <a:extLst>
                  <a:ext uri="{FF2B5EF4-FFF2-40B4-BE49-F238E27FC236}">
                    <a16:creationId xmlns="" xmlns:a16="http://schemas.microsoft.com/office/drawing/2014/main" id="{79300C0C-4F5A-C84C-B141-333F8F491907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="" xmlns:a16="http://schemas.microsoft.com/office/drawing/2014/main" id="{2652B7BC-517F-DE4B-8E8D-C45B58EED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="" xmlns:a16="http://schemas.microsoft.com/office/drawing/2014/main" id="{251669E2-3A36-914B-8F71-07735708E92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="" xmlns:a16="http://schemas.microsoft.com/office/drawing/2014/main" id="{B488317C-731B-CF41-A1A6-BBEFEB1B3E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="" xmlns:a16="http://schemas.microsoft.com/office/drawing/2014/main" id="{2F42CE7B-F739-DF45-BF36-FFEEB3B523F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D78583D2-35B4-2C4D-B9F3-3711C673F6A2}"/>
                </a:ext>
              </a:extLst>
            </p:cNvPr>
            <p:cNvGrpSpPr/>
            <p:nvPr/>
          </p:nvGrpSpPr>
          <p:grpSpPr>
            <a:xfrm>
              <a:off x="3137288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="" xmlns:a16="http://schemas.microsoft.com/office/drawing/2014/main" id="{322D8E34-FB09-F84E-B695-E7DA479A13E0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="" xmlns:a16="http://schemas.microsoft.com/office/drawing/2014/main" id="{54E2BF87-36A3-254F-B1D8-2F6A3A4CFF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="" xmlns:a16="http://schemas.microsoft.com/office/drawing/2014/main" id="{14F48806-7340-784E-A943-25B89567FBDD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="" xmlns:a16="http://schemas.microsoft.com/office/drawing/2014/main" id="{EC19AEA9-CDB1-254D-BEF3-EC4EE4884C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="" xmlns:a16="http://schemas.microsoft.com/office/drawing/2014/main" id="{8EDCF87A-4DFF-3B4F-AAB9-F922579E43B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="" xmlns:a16="http://schemas.microsoft.com/office/drawing/2014/main" id="{3DB77FD2-BA92-C14C-9A22-AF8257CC742E}"/>
                </a:ext>
              </a:extLst>
            </p:cNvPr>
            <p:cNvGrpSpPr/>
            <p:nvPr/>
          </p:nvGrpSpPr>
          <p:grpSpPr>
            <a:xfrm>
              <a:off x="2675251" y="2176317"/>
              <a:ext cx="228600" cy="598715"/>
              <a:chOff x="5987143" y="3363685"/>
              <a:chExt cx="228600" cy="598715"/>
            </a:xfrm>
            <a:solidFill>
              <a:srgbClr val="00B050"/>
            </a:solidFill>
          </p:grpSpPr>
          <p:sp>
            <p:nvSpPr>
              <p:cNvPr id="129" name="Oval 128">
                <a:extLst>
                  <a:ext uri="{FF2B5EF4-FFF2-40B4-BE49-F238E27FC236}">
                    <a16:creationId xmlns="" xmlns:a16="http://schemas.microsoft.com/office/drawing/2014/main" id="{C7DEDE14-71A0-784A-A0DA-B4F8614279CA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="" xmlns:a16="http://schemas.microsoft.com/office/drawing/2014/main" id="{24D8A3E7-C4CD-2F41-82A1-524E8A6C64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="" xmlns:a16="http://schemas.microsoft.com/office/drawing/2014/main" id="{A27AAD53-BBAC-D24B-8616-7362D19AB5A6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="" xmlns:a16="http://schemas.microsoft.com/office/drawing/2014/main" id="{25E0A909-CB28-1A43-BE8A-42E9233724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="" xmlns:a16="http://schemas.microsoft.com/office/drawing/2014/main" id="{86F27F24-EFA2-944C-880C-B505FB2FCD5A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Group 122"/>
          <p:cNvGrpSpPr/>
          <p:nvPr/>
        </p:nvGrpSpPr>
        <p:grpSpPr>
          <a:xfrm>
            <a:off x="2214161" y="3455238"/>
            <a:ext cx="4358362" cy="598715"/>
            <a:chOff x="2214161" y="3455238"/>
            <a:chExt cx="4358362" cy="598715"/>
          </a:xfrm>
        </p:grpSpPr>
        <p:grpSp>
          <p:nvGrpSpPr>
            <p:cNvPr id="135" name="Group 134">
              <a:extLst>
                <a:ext uri="{FF2B5EF4-FFF2-40B4-BE49-F238E27FC236}">
                  <a16:creationId xmlns="" xmlns:a16="http://schemas.microsoft.com/office/drawing/2014/main" id="{22D71259-F679-4947-8D30-1921629A19E9}"/>
                </a:ext>
              </a:extLst>
            </p:cNvPr>
            <p:cNvGrpSpPr/>
            <p:nvPr/>
          </p:nvGrpSpPr>
          <p:grpSpPr>
            <a:xfrm>
              <a:off x="2214161" y="3455238"/>
              <a:ext cx="228600" cy="598715"/>
              <a:chOff x="5987143" y="3363685"/>
              <a:chExt cx="228600" cy="598715"/>
            </a:xfrm>
            <a:solidFill>
              <a:schemeClr val="accent5"/>
            </a:solidFill>
          </p:grpSpPr>
          <p:sp>
            <p:nvSpPr>
              <p:cNvPr id="136" name="Oval 135">
                <a:extLst>
                  <a:ext uri="{FF2B5EF4-FFF2-40B4-BE49-F238E27FC236}">
                    <a16:creationId xmlns="" xmlns:a16="http://schemas.microsoft.com/office/drawing/2014/main" id="{D7F453D7-38E8-F741-AD1D-A6A1008A977C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="" xmlns:a16="http://schemas.microsoft.com/office/drawing/2014/main" id="{48E36E2F-A2C7-4E4C-8256-B0780B8E26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="" xmlns:a16="http://schemas.microsoft.com/office/drawing/2014/main" id="{ED407035-0467-E846-9A96-8E78DFA62558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="" xmlns:a16="http://schemas.microsoft.com/office/drawing/2014/main" id="{A47E2C42-98A8-C840-9867-3FC668BB82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="" xmlns:a16="http://schemas.microsoft.com/office/drawing/2014/main" id="{A43EAC82-FDC3-214B-B87D-47D795C9A333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="" xmlns:a16="http://schemas.microsoft.com/office/drawing/2014/main" id="{C9ECF48A-DE13-A849-B16D-CAB179DA4E18}"/>
                </a:ext>
              </a:extLst>
            </p:cNvPr>
            <p:cNvGrpSpPr/>
            <p:nvPr/>
          </p:nvGrpSpPr>
          <p:grpSpPr>
            <a:xfrm>
              <a:off x="4053847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48" name="Oval 147">
                <a:extLst>
                  <a:ext uri="{FF2B5EF4-FFF2-40B4-BE49-F238E27FC236}">
                    <a16:creationId xmlns="" xmlns:a16="http://schemas.microsoft.com/office/drawing/2014/main" id="{322399EF-4061-AC47-8C8B-2407946053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="" xmlns:a16="http://schemas.microsoft.com/office/drawing/2014/main" id="{DFA1C199-61D6-DF43-99EB-EEC28EF1FE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="" xmlns:a16="http://schemas.microsoft.com/office/drawing/2014/main" id="{D3414C38-077F-3642-9C7D-176683B8ECF6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="" xmlns:a16="http://schemas.microsoft.com/office/drawing/2014/main" id="{9E84C4D4-2974-4E44-A633-E7D8CC8756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="" xmlns:a16="http://schemas.microsoft.com/office/drawing/2014/main" id="{62F3862C-CD58-8248-B10A-A40E80C5734E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="" xmlns:a16="http://schemas.microsoft.com/office/drawing/2014/main" id="{0CED5650-59C5-D748-A999-55545F9D295B}"/>
                </a:ext>
              </a:extLst>
            </p:cNvPr>
            <p:cNvGrpSpPr/>
            <p:nvPr/>
          </p:nvGrpSpPr>
          <p:grpSpPr>
            <a:xfrm>
              <a:off x="4504241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54" name="Oval 153">
                <a:extLst>
                  <a:ext uri="{FF2B5EF4-FFF2-40B4-BE49-F238E27FC236}">
                    <a16:creationId xmlns="" xmlns:a16="http://schemas.microsoft.com/office/drawing/2014/main" id="{7DD7F8D2-6C63-B548-B168-16924F693156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="" xmlns:a16="http://schemas.microsoft.com/office/drawing/2014/main" id="{5989A68F-8540-9E4F-B5C4-3F7EE07A6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="" xmlns:a16="http://schemas.microsoft.com/office/drawing/2014/main" id="{E61E672F-37C0-5B40-BB8B-C7F01C66BE5A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="" xmlns:a16="http://schemas.microsoft.com/office/drawing/2014/main" id="{A3F8016C-80E9-EE47-901B-8D8365D1EB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="" xmlns:a16="http://schemas.microsoft.com/office/drawing/2014/main" id="{6A27CDD3-FF30-2149-9DE1-23F5687126C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="" xmlns:a16="http://schemas.microsoft.com/office/drawing/2014/main" id="{56072B17-9428-7D49-8339-E8F43107B74F}"/>
                </a:ext>
              </a:extLst>
            </p:cNvPr>
            <p:cNvGrpSpPr/>
            <p:nvPr/>
          </p:nvGrpSpPr>
          <p:grpSpPr>
            <a:xfrm>
              <a:off x="5440412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60" name="Oval 159">
                <a:extLst>
                  <a:ext uri="{FF2B5EF4-FFF2-40B4-BE49-F238E27FC236}">
                    <a16:creationId xmlns="" xmlns:a16="http://schemas.microsoft.com/office/drawing/2014/main" id="{237D804A-CC7F-CA4D-86DA-88E5FF8CB2C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="" xmlns:a16="http://schemas.microsoft.com/office/drawing/2014/main" id="{92677296-E278-B44D-A142-CF74F6A22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="" xmlns:a16="http://schemas.microsoft.com/office/drawing/2014/main" id="{F471393F-8140-1744-832D-B3DC6145FDDF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="" xmlns:a16="http://schemas.microsoft.com/office/drawing/2014/main" id="{EA7F1F7B-E51D-F944-AD49-DFBE264363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="" xmlns:a16="http://schemas.microsoft.com/office/drawing/2014/main" id="{698AAE1F-6005-9E47-9BCA-AD3F630FF3E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="" xmlns:a16="http://schemas.microsoft.com/office/drawing/2014/main" id="{A2CC3403-9F9E-D047-A414-446DD3BC3E5E}"/>
                </a:ext>
              </a:extLst>
            </p:cNvPr>
            <p:cNvGrpSpPr/>
            <p:nvPr/>
          </p:nvGrpSpPr>
          <p:grpSpPr>
            <a:xfrm>
              <a:off x="4961440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66" name="Oval 165">
                <a:extLst>
                  <a:ext uri="{FF2B5EF4-FFF2-40B4-BE49-F238E27FC236}">
                    <a16:creationId xmlns="" xmlns:a16="http://schemas.microsoft.com/office/drawing/2014/main" id="{63E4AE7A-C097-5C4B-AB12-0419DFC0654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="" xmlns:a16="http://schemas.microsoft.com/office/drawing/2014/main" id="{36338FA6-67C1-9E4D-B0D5-8CD191004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="" xmlns:a16="http://schemas.microsoft.com/office/drawing/2014/main" id="{F6461537-64F7-0348-B4BF-F98030761396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="" xmlns:a16="http://schemas.microsoft.com/office/drawing/2014/main" id="{8F8BFC7B-F1A2-CF45-A0DF-92B10FC23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="" xmlns:a16="http://schemas.microsoft.com/office/drawing/2014/main" id="{2B2DDC91-78FE-4140-BC22-9CA6B677255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="" xmlns:a16="http://schemas.microsoft.com/office/drawing/2014/main" id="{BB15BC4E-CBBF-A04E-B4AE-2D70B60BACEE}"/>
                </a:ext>
              </a:extLst>
            </p:cNvPr>
            <p:cNvGrpSpPr/>
            <p:nvPr/>
          </p:nvGrpSpPr>
          <p:grpSpPr>
            <a:xfrm>
              <a:off x="5908497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72" name="Oval 171">
                <a:extLst>
                  <a:ext uri="{FF2B5EF4-FFF2-40B4-BE49-F238E27FC236}">
                    <a16:creationId xmlns="" xmlns:a16="http://schemas.microsoft.com/office/drawing/2014/main" id="{4D22A387-0A10-5841-8B42-7076AF57A8C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="" xmlns:a16="http://schemas.microsoft.com/office/drawing/2014/main" id="{672274A3-3FB9-CF4D-A4EE-87A41F76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="" xmlns:a16="http://schemas.microsoft.com/office/drawing/2014/main" id="{1AEC4BA1-8DDE-1F4F-A030-9983E27AC9B4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="" xmlns:a16="http://schemas.microsoft.com/office/drawing/2014/main" id="{9239A227-C954-2245-900B-9A99BF5361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="" xmlns:a16="http://schemas.microsoft.com/office/drawing/2014/main" id="{52DEC00D-3A57-574B-A10B-1A1755DE7B61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="" xmlns:a16="http://schemas.microsoft.com/office/drawing/2014/main" id="{842ADBFB-CFAD-2D49-8D43-B05A6B05A1B8}"/>
                </a:ext>
              </a:extLst>
            </p:cNvPr>
            <p:cNvGrpSpPr/>
            <p:nvPr/>
          </p:nvGrpSpPr>
          <p:grpSpPr>
            <a:xfrm>
              <a:off x="6343923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78" name="Oval 177">
                <a:extLst>
                  <a:ext uri="{FF2B5EF4-FFF2-40B4-BE49-F238E27FC236}">
                    <a16:creationId xmlns="" xmlns:a16="http://schemas.microsoft.com/office/drawing/2014/main" id="{BDB25727-B2DC-EC4F-8A0B-93AB64292C7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="" xmlns:a16="http://schemas.microsoft.com/office/drawing/2014/main" id="{6E9E5300-06DB-5D40-9121-FF6DCB43F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="" xmlns:a16="http://schemas.microsoft.com/office/drawing/2014/main" id="{211BC3C1-B2B2-CD45-A5D7-0216942D159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="" xmlns:a16="http://schemas.microsoft.com/office/drawing/2014/main" id="{64D36B4D-FCB6-2444-961D-7D3EB2721C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="" xmlns:a16="http://schemas.microsoft.com/office/drawing/2014/main" id="{4D555C3D-F331-A84D-8CD1-ADF67B31AA3A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="" xmlns:a16="http://schemas.microsoft.com/office/drawing/2014/main" id="{3084A33C-5089-BE4C-B440-9C2AA44E0B39}"/>
                </a:ext>
              </a:extLst>
            </p:cNvPr>
            <p:cNvGrpSpPr/>
            <p:nvPr/>
          </p:nvGrpSpPr>
          <p:grpSpPr>
            <a:xfrm>
              <a:off x="2671359" y="3455238"/>
              <a:ext cx="228600" cy="598715"/>
              <a:chOff x="5987143" y="3363685"/>
              <a:chExt cx="228600" cy="598715"/>
            </a:xfrm>
            <a:solidFill>
              <a:srgbClr val="FF0000">
                <a:alpha val="11000"/>
              </a:srgbClr>
            </a:solidFill>
          </p:grpSpPr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C0573EF8-FACB-F74B-AAF9-46726A23C8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="" xmlns:a16="http://schemas.microsoft.com/office/drawing/2014/main" id="{C6DF157C-58B0-9C4A-98D2-B57A3F375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="" xmlns:a16="http://schemas.microsoft.com/office/drawing/2014/main" id="{65CFF2F6-601F-6B46-8D7C-ECA5FDCCC2D4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="" xmlns:a16="http://schemas.microsoft.com/office/drawing/2014/main" id="{E0E40005-2CC0-3A46-8557-0DB5B910BD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="" xmlns:a16="http://schemas.microsoft.com/office/drawing/2014/main" id="{C927191E-A3EA-EE4A-8E9D-CE64D0D042A9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="" xmlns:a16="http://schemas.microsoft.com/office/drawing/2014/main" id="{74FE6E63-9EB6-5146-90DD-14CA33BAC6AD}"/>
                </a:ext>
              </a:extLst>
            </p:cNvPr>
            <p:cNvGrpSpPr/>
            <p:nvPr/>
          </p:nvGrpSpPr>
          <p:grpSpPr>
            <a:xfrm>
              <a:off x="3138750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90" name="Oval 189">
                <a:extLst>
                  <a:ext uri="{FF2B5EF4-FFF2-40B4-BE49-F238E27FC236}">
                    <a16:creationId xmlns="" xmlns:a16="http://schemas.microsoft.com/office/drawing/2014/main" id="{5B6C0512-7D8A-294B-9349-4A4D9BB35527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="" xmlns:a16="http://schemas.microsoft.com/office/drawing/2014/main" id="{77573C9B-26F3-9B4B-886E-688494B56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="" xmlns:a16="http://schemas.microsoft.com/office/drawing/2014/main" id="{D2271475-CA05-AD41-9A1D-E10ED00BABF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="" xmlns:a16="http://schemas.microsoft.com/office/drawing/2014/main" id="{62F3F733-6F12-5945-947F-E5C1E3607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="" xmlns:a16="http://schemas.microsoft.com/office/drawing/2014/main" id="{17F8F850-2CF1-1144-A916-C9B8E02B418D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="" xmlns:a16="http://schemas.microsoft.com/office/drawing/2014/main" id="{C9FE5FEE-1815-974B-B705-610465CDBBBB}"/>
                </a:ext>
              </a:extLst>
            </p:cNvPr>
            <p:cNvGrpSpPr/>
            <p:nvPr/>
          </p:nvGrpSpPr>
          <p:grpSpPr>
            <a:xfrm>
              <a:off x="3588980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96" name="Oval 195">
                <a:extLst>
                  <a:ext uri="{FF2B5EF4-FFF2-40B4-BE49-F238E27FC236}">
                    <a16:creationId xmlns="" xmlns:a16="http://schemas.microsoft.com/office/drawing/2014/main" id="{ECC173C7-AAAF-9F46-B812-7D29C694396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="" xmlns:a16="http://schemas.microsoft.com/office/drawing/2014/main" id="{0A06610F-C6AA-834F-A19E-387265565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="" xmlns:a16="http://schemas.microsoft.com/office/drawing/2014/main" id="{75A770D8-7FBD-DD42-BE1F-AE413DBB1868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="" xmlns:a16="http://schemas.microsoft.com/office/drawing/2014/main" id="{92469147-535C-064D-BAA7-172E03215F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="" xmlns:a16="http://schemas.microsoft.com/office/drawing/2014/main" id="{801662E0-6DA3-BA4B-98B4-541F66E98FB3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3946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it for Vodacom?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1882241" y="1267730"/>
            <a:ext cx="4229696" cy="760247"/>
            <a:chOff x="487033" y="2935745"/>
            <a:chExt cx="4691737" cy="903515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F9986144-C294-4F4A-9DC3-0A0ED24DD77C}"/>
                </a:ext>
              </a:extLst>
            </p:cNvPr>
            <p:cNvGrpSpPr/>
            <p:nvPr/>
          </p:nvGrpSpPr>
          <p:grpSpPr>
            <a:xfrm>
              <a:off x="487033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="" xmlns:a16="http://schemas.microsoft.com/office/drawing/2014/main" id="{FD37B332-BCE5-004A-9BF6-D2EC35906E4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92500657-1DD9-7C4A-A1A1-731F747AE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214F3CD3-FD18-004D-BCCD-F2D0E9F853E1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626525C9-93E2-154A-B413-BD1A66952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00AA93D9-78E7-F940-8667-28ACFC85AE8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451BA8E2-F50C-DE48-A723-F1359D80856A}"/>
                </a:ext>
              </a:extLst>
            </p:cNvPr>
            <p:cNvGrpSpPr/>
            <p:nvPr/>
          </p:nvGrpSpPr>
          <p:grpSpPr>
            <a:xfrm>
              <a:off x="949070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59" name="Oval 58">
                <a:extLst>
                  <a:ext uri="{FF2B5EF4-FFF2-40B4-BE49-F238E27FC236}">
                    <a16:creationId xmlns="" xmlns:a16="http://schemas.microsoft.com/office/drawing/2014/main" id="{E2AE312B-9A46-F14A-9B83-6AC0DBE11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4003B67B-0236-CB41-8EF7-C06E6699E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9C9FD400-1560-2241-AAD7-7EB667849AC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B75318B3-495D-1F4A-9F32-D025E2642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5F9D9633-BA0A-2D43-9A5F-B6F9C34576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C26FC343-1758-A549-8487-0B1BB9163F10}"/>
                </a:ext>
              </a:extLst>
            </p:cNvPr>
            <p:cNvGrpSpPr/>
            <p:nvPr/>
          </p:nvGrpSpPr>
          <p:grpSpPr>
            <a:xfrm>
              <a:off x="1411107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54" name="Oval 53">
                <a:extLst>
                  <a:ext uri="{FF2B5EF4-FFF2-40B4-BE49-F238E27FC236}">
                    <a16:creationId xmlns="" xmlns:a16="http://schemas.microsoft.com/office/drawing/2014/main" id="{0BB63D2F-99BD-194F-9882-3E94EA899A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D700142D-06D0-9C43-9AB7-50EB47A23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7FE729DF-54E7-B140-A103-E56BC48C7C3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6B18F325-7C8C-434F-A4E4-38765AA6E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DB17E5B1-8AFE-CA4A-B2FF-A4A866E650D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6D0956D6-233E-7A40-832F-DBCB26580323}"/>
                </a:ext>
              </a:extLst>
            </p:cNvPr>
            <p:cNvGrpSpPr/>
            <p:nvPr/>
          </p:nvGrpSpPr>
          <p:grpSpPr>
            <a:xfrm>
              <a:off x="1873144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49" name="Oval 48">
                <a:extLst>
                  <a:ext uri="{FF2B5EF4-FFF2-40B4-BE49-F238E27FC236}">
                    <a16:creationId xmlns="" xmlns:a16="http://schemas.microsoft.com/office/drawing/2014/main" id="{1DF64D0B-33E4-9944-B302-994C8820240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A4FE1EE0-04FF-3049-BED7-32D23317F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20AFCB4A-8A41-C34C-80BB-885FD8C4A4C3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F3BCD2BA-C292-6D43-B378-42A0A31EE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3968F063-EFCE-B34A-B8DB-8381439BAF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8F951089-508F-0A48-8F7B-BB68F82CF21C}"/>
                </a:ext>
              </a:extLst>
            </p:cNvPr>
            <p:cNvGrpSpPr/>
            <p:nvPr/>
          </p:nvGrpSpPr>
          <p:grpSpPr>
            <a:xfrm>
              <a:off x="2335181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="" xmlns:a16="http://schemas.microsoft.com/office/drawing/2014/main" id="{080E6D3D-B86B-FB4E-B837-B0F2989301C2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A6ECF5A5-EB85-814D-803E-0880C33FE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1679FCC7-C279-FB44-AF94-B1CE49B161C0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BEEEE6AB-CAD8-4E47-A8AB-46204BF4A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649D69B6-FA94-3247-BAA4-0B97C2628A4C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DAD746BE-6729-E048-919E-18183DEDE30A}"/>
                </a:ext>
              </a:extLst>
            </p:cNvPr>
            <p:cNvGrpSpPr/>
            <p:nvPr/>
          </p:nvGrpSpPr>
          <p:grpSpPr>
            <a:xfrm>
              <a:off x="2797218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39" name="Oval 38">
                <a:extLst>
                  <a:ext uri="{FF2B5EF4-FFF2-40B4-BE49-F238E27FC236}">
                    <a16:creationId xmlns="" xmlns:a16="http://schemas.microsoft.com/office/drawing/2014/main" id="{980D7DAA-F01C-B345-961E-78A4615ADA9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8E0CAECA-69D1-2B43-8271-57DF71AD2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0905B153-4998-474D-9861-B166A048ADE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0747A786-E925-4843-BBA3-8D4E6E59C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D1924F87-CF1F-3B4F-81FD-8103F27D185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EB21730C-118A-4841-AECB-80175E823FDB}"/>
                </a:ext>
              </a:extLst>
            </p:cNvPr>
            <p:cNvGrpSpPr/>
            <p:nvPr/>
          </p:nvGrpSpPr>
          <p:grpSpPr>
            <a:xfrm>
              <a:off x="3721292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34" name="Oval 33">
                <a:extLst>
                  <a:ext uri="{FF2B5EF4-FFF2-40B4-BE49-F238E27FC236}">
                    <a16:creationId xmlns="" xmlns:a16="http://schemas.microsoft.com/office/drawing/2014/main" id="{377CE6C2-9DCE-9946-B8C2-C87892752C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108B235A-A967-6647-95B0-3D9375470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9B73F974-3B3A-4640-968D-DDA0386C98FB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2FC846C0-F6EB-634F-9ADB-F8D16554A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06593263-E770-184B-B146-E4D661E00EE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316B86A9-10F4-224E-96E8-BB5DA41A1700}"/>
                </a:ext>
              </a:extLst>
            </p:cNvPr>
            <p:cNvGrpSpPr/>
            <p:nvPr/>
          </p:nvGrpSpPr>
          <p:grpSpPr>
            <a:xfrm>
              <a:off x="3259255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="" xmlns:a16="http://schemas.microsoft.com/office/drawing/2014/main" id="{D4192B79-7852-164C-81E5-C2321049A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EC566CE7-5481-4647-B85E-4C6A1F399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417B5EBB-E10B-184F-A1F4-D3BB2DE0D8F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01937884-4918-1E43-A000-30169C698C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D98CCB8-8C39-2643-BDDD-11840221AEA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87D36ABA-8B36-AC41-B6D4-5D591A88742C}"/>
                </a:ext>
              </a:extLst>
            </p:cNvPr>
            <p:cNvGrpSpPr/>
            <p:nvPr/>
          </p:nvGrpSpPr>
          <p:grpSpPr>
            <a:xfrm>
              <a:off x="4183329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="" xmlns:a16="http://schemas.microsoft.com/office/drawing/2014/main" id="{B13229A4-B9F1-434D-B652-2502BD34205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7978E06-D7C1-574C-AA08-12116889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77A077AB-3657-1347-A059-DB228D25E36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D02B9831-5648-8D49-A53B-1BF0369DE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7720FF31-E4D1-8145-9F8D-540FB24C147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9E235696-1D8F-CE46-9975-31C026151D18}"/>
                </a:ext>
              </a:extLst>
            </p:cNvPr>
            <p:cNvGrpSpPr/>
            <p:nvPr/>
          </p:nvGrpSpPr>
          <p:grpSpPr>
            <a:xfrm>
              <a:off x="4645370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FF67A065-3CCD-AC43-A55D-D58C0A77A6C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4DB1B280-C266-E848-BC30-980DF9A86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CC6C34AF-1330-4E42-9974-039B2403387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121E86C9-FF31-7448-8E21-3422B17C4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6AA9DE41-95B9-114D-91DC-E14F28C7858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F9986144-C294-4F4A-9DC3-0A0ED24DD77C}"/>
                </a:ext>
              </a:extLst>
            </p:cNvPr>
            <p:cNvGrpSpPr/>
            <p:nvPr/>
          </p:nvGrpSpPr>
          <p:grpSpPr>
            <a:xfrm>
              <a:off x="639433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70" name="Oval 69">
                <a:extLst>
                  <a:ext uri="{FF2B5EF4-FFF2-40B4-BE49-F238E27FC236}">
                    <a16:creationId xmlns="" xmlns:a16="http://schemas.microsoft.com/office/drawing/2014/main" id="{FD37B332-BCE5-004A-9BF6-D2EC35906E4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92500657-1DD9-7C4A-A1A1-731F747AE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214F3CD3-FD18-004D-BCCD-F2D0E9F853E1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626525C9-93E2-154A-B413-BD1A66952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="" xmlns:a16="http://schemas.microsoft.com/office/drawing/2014/main" id="{00AA93D9-78E7-F940-8667-28ACFC85AE8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451BA8E2-F50C-DE48-A723-F1359D80856A}"/>
                </a:ext>
              </a:extLst>
            </p:cNvPr>
            <p:cNvGrpSpPr/>
            <p:nvPr/>
          </p:nvGrpSpPr>
          <p:grpSpPr>
            <a:xfrm>
              <a:off x="1101470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76" name="Oval 75">
                <a:extLst>
                  <a:ext uri="{FF2B5EF4-FFF2-40B4-BE49-F238E27FC236}">
                    <a16:creationId xmlns="" xmlns:a16="http://schemas.microsoft.com/office/drawing/2014/main" id="{E2AE312B-9A46-F14A-9B83-6AC0DBE11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="" xmlns:a16="http://schemas.microsoft.com/office/drawing/2014/main" id="{4003B67B-0236-CB41-8EF7-C06E6699E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="" xmlns:a16="http://schemas.microsoft.com/office/drawing/2014/main" id="{9C9FD400-1560-2241-AAD7-7EB667849AC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="" xmlns:a16="http://schemas.microsoft.com/office/drawing/2014/main" id="{B75318B3-495D-1F4A-9F32-D025E2642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="" xmlns:a16="http://schemas.microsoft.com/office/drawing/2014/main" id="{5F9D9633-BA0A-2D43-9A5F-B6F9C34576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="" xmlns:a16="http://schemas.microsoft.com/office/drawing/2014/main" id="{C26FC343-1758-A549-8487-0B1BB9163F10}"/>
                </a:ext>
              </a:extLst>
            </p:cNvPr>
            <p:cNvGrpSpPr/>
            <p:nvPr/>
          </p:nvGrpSpPr>
          <p:grpSpPr>
            <a:xfrm>
              <a:off x="1563507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82" name="Oval 81">
                <a:extLst>
                  <a:ext uri="{FF2B5EF4-FFF2-40B4-BE49-F238E27FC236}">
                    <a16:creationId xmlns="" xmlns:a16="http://schemas.microsoft.com/office/drawing/2014/main" id="{0BB63D2F-99BD-194F-9882-3E94EA899A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="" xmlns:a16="http://schemas.microsoft.com/office/drawing/2014/main" id="{D700142D-06D0-9C43-9AB7-50EB47A23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="" xmlns:a16="http://schemas.microsoft.com/office/drawing/2014/main" id="{7FE729DF-54E7-B140-A103-E56BC48C7C3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="" xmlns:a16="http://schemas.microsoft.com/office/drawing/2014/main" id="{6B18F325-7C8C-434F-A4E4-38765AA6E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="" xmlns:a16="http://schemas.microsoft.com/office/drawing/2014/main" id="{DB17E5B1-8AFE-CA4A-B2FF-A4A866E650D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="" xmlns:a16="http://schemas.microsoft.com/office/drawing/2014/main" id="{6D0956D6-233E-7A40-832F-DBCB26580323}"/>
                </a:ext>
              </a:extLst>
            </p:cNvPr>
            <p:cNvGrpSpPr/>
            <p:nvPr/>
          </p:nvGrpSpPr>
          <p:grpSpPr>
            <a:xfrm>
              <a:off x="2025544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="" xmlns:a16="http://schemas.microsoft.com/office/drawing/2014/main" id="{1DF64D0B-33E4-9944-B302-994C8820240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="" xmlns:a16="http://schemas.microsoft.com/office/drawing/2014/main" id="{A4FE1EE0-04FF-3049-BED7-32D23317F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="" xmlns:a16="http://schemas.microsoft.com/office/drawing/2014/main" id="{20AFCB4A-8A41-C34C-80BB-885FD8C4A4C3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="" xmlns:a16="http://schemas.microsoft.com/office/drawing/2014/main" id="{F3BCD2BA-C292-6D43-B378-42A0A31EE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="" xmlns:a16="http://schemas.microsoft.com/office/drawing/2014/main" id="{3968F063-EFCE-B34A-B8DB-8381439BAF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="" xmlns:a16="http://schemas.microsoft.com/office/drawing/2014/main" id="{8F951089-508F-0A48-8F7B-BB68F82CF21C}"/>
                </a:ext>
              </a:extLst>
            </p:cNvPr>
            <p:cNvGrpSpPr/>
            <p:nvPr/>
          </p:nvGrpSpPr>
          <p:grpSpPr>
            <a:xfrm>
              <a:off x="2487581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94" name="Oval 93">
                <a:extLst>
                  <a:ext uri="{FF2B5EF4-FFF2-40B4-BE49-F238E27FC236}">
                    <a16:creationId xmlns="" xmlns:a16="http://schemas.microsoft.com/office/drawing/2014/main" id="{080E6D3D-B86B-FB4E-B837-B0F2989301C2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="" xmlns:a16="http://schemas.microsoft.com/office/drawing/2014/main" id="{A6ECF5A5-EB85-814D-803E-0880C33FE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="" xmlns:a16="http://schemas.microsoft.com/office/drawing/2014/main" id="{1679FCC7-C279-FB44-AF94-B1CE49B161C0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BEEEE6AB-CAD8-4E47-A8AB-46204BF4A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="" xmlns:a16="http://schemas.microsoft.com/office/drawing/2014/main" id="{649D69B6-FA94-3247-BAA4-0B97C2628A4C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="" xmlns:a16="http://schemas.microsoft.com/office/drawing/2014/main" id="{DAD746BE-6729-E048-919E-18183DEDE30A}"/>
                </a:ext>
              </a:extLst>
            </p:cNvPr>
            <p:cNvGrpSpPr/>
            <p:nvPr/>
          </p:nvGrpSpPr>
          <p:grpSpPr>
            <a:xfrm>
              <a:off x="2949618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00" name="Oval 99">
                <a:extLst>
                  <a:ext uri="{FF2B5EF4-FFF2-40B4-BE49-F238E27FC236}">
                    <a16:creationId xmlns="" xmlns:a16="http://schemas.microsoft.com/office/drawing/2014/main" id="{980D7DAA-F01C-B345-961E-78A4615ADA9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="" xmlns:a16="http://schemas.microsoft.com/office/drawing/2014/main" id="{8E0CAECA-69D1-2B43-8271-57DF71AD2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="" xmlns:a16="http://schemas.microsoft.com/office/drawing/2014/main" id="{0905B153-4998-474D-9861-B166A048ADE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="" xmlns:a16="http://schemas.microsoft.com/office/drawing/2014/main" id="{0747A786-E925-4843-BBA3-8D4E6E59C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="" xmlns:a16="http://schemas.microsoft.com/office/drawing/2014/main" id="{D1924F87-CF1F-3B4F-81FD-8103F27D185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="" xmlns:a16="http://schemas.microsoft.com/office/drawing/2014/main" id="{EB21730C-118A-4841-AECB-80175E823FDB}"/>
                </a:ext>
              </a:extLst>
            </p:cNvPr>
            <p:cNvGrpSpPr/>
            <p:nvPr/>
          </p:nvGrpSpPr>
          <p:grpSpPr>
            <a:xfrm>
              <a:off x="3873692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06" name="Oval 105">
                <a:extLst>
                  <a:ext uri="{FF2B5EF4-FFF2-40B4-BE49-F238E27FC236}">
                    <a16:creationId xmlns="" xmlns:a16="http://schemas.microsoft.com/office/drawing/2014/main" id="{377CE6C2-9DCE-9946-B8C2-C87892752C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="" xmlns:a16="http://schemas.microsoft.com/office/drawing/2014/main" id="{108B235A-A967-6647-95B0-3D9375470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9B73F974-3B3A-4640-968D-DDA0386C98FB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="" xmlns:a16="http://schemas.microsoft.com/office/drawing/2014/main" id="{2FC846C0-F6EB-634F-9ADB-F8D16554A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="" xmlns:a16="http://schemas.microsoft.com/office/drawing/2014/main" id="{06593263-E770-184B-B146-E4D661E00EE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="" xmlns:a16="http://schemas.microsoft.com/office/drawing/2014/main" id="{316B86A9-10F4-224E-96E8-BB5DA41A1700}"/>
                </a:ext>
              </a:extLst>
            </p:cNvPr>
            <p:cNvGrpSpPr/>
            <p:nvPr/>
          </p:nvGrpSpPr>
          <p:grpSpPr>
            <a:xfrm>
              <a:off x="3411655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12" name="Oval 111">
                <a:extLst>
                  <a:ext uri="{FF2B5EF4-FFF2-40B4-BE49-F238E27FC236}">
                    <a16:creationId xmlns="" xmlns:a16="http://schemas.microsoft.com/office/drawing/2014/main" id="{D4192B79-7852-164C-81E5-C2321049A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="" xmlns:a16="http://schemas.microsoft.com/office/drawing/2014/main" id="{EC566CE7-5481-4647-B85E-4C6A1F399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="" xmlns:a16="http://schemas.microsoft.com/office/drawing/2014/main" id="{417B5EBB-E10B-184F-A1F4-D3BB2DE0D8F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="" xmlns:a16="http://schemas.microsoft.com/office/drawing/2014/main" id="{01937884-4918-1E43-A000-30169C698C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="" xmlns:a16="http://schemas.microsoft.com/office/drawing/2014/main" id="{DD98CCB8-8C39-2643-BDDD-11840221AEA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="" xmlns:a16="http://schemas.microsoft.com/office/drawing/2014/main" id="{87D36ABA-8B36-AC41-B6D4-5D591A88742C}"/>
                </a:ext>
              </a:extLst>
            </p:cNvPr>
            <p:cNvGrpSpPr/>
            <p:nvPr/>
          </p:nvGrpSpPr>
          <p:grpSpPr>
            <a:xfrm>
              <a:off x="4335729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18" name="Oval 117">
                <a:extLst>
                  <a:ext uri="{FF2B5EF4-FFF2-40B4-BE49-F238E27FC236}">
                    <a16:creationId xmlns="" xmlns:a16="http://schemas.microsoft.com/office/drawing/2014/main" id="{B13229A4-B9F1-434D-B652-2502BD34205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="" xmlns:a16="http://schemas.microsoft.com/office/drawing/2014/main" id="{C7978E06-D7C1-574C-AA08-12116889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="" xmlns:a16="http://schemas.microsoft.com/office/drawing/2014/main" id="{77A077AB-3657-1347-A059-DB228D25E36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="" xmlns:a16="http://schemas.microsoft.com/office/drawing/2014/main" id="{D02B9831-5648-8D49-A53B-1BF0369DE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="" xmlns:a16="http://schemas.microsoft.com/office/drawing/2014/main" id="{7720FF31-E4D1-8145-9F8D-540FB24C147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="" xmlns:a16="http://schemas.microsoft.com/office/drawing/2014/main" id="{9E235696-1D8F-CE46-9975-31C026151D18}"/>
                </a:ext>
              </a:extLst>
            </p:cNvPr>
            <p:cNvGrpSpPr/>
            <p:nvPr/>
          </p:nvGrpSpPr>
          <p:grpSpPr>
            <a:xfrm>
              <a:off x="4797770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24" name="Oval 123">
                <a:extLst>
                  <a:ext uri="{FF2B5EF4-FFF2-40B4-BE49-F238E27FC236}">
                    <a16:creationId xmlns="" xmlns:a16="http://schemas.microsoft.com/office/drawing/2014/main" id="{FF67A065-3CCD-AC43-A55D-D58C0A77A6C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="" xmlns:a16="http://schemas.microsoft.com/office/drawing/2014/main" id="{4DB1B280-C266-E848-BC30-980DF9A86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="" xmlns:a16="http://schemas.microsoft.com/office/drawing/2014/main" id="{CC6C34AF-1330-4E42-9974-039B2403387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="" xmlns:a16="http://schemas.microsoft.com/office/drawing/2014/main" id="{121E86C9-FF31-7448-8E21-3422B17C4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="" xmlns:a16="http://schemas.microsoft.com/office/drawing/2014/main" id="{6AA9DE41-95B9-114D-91DC-E14F28C7858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="" xmlns:a16="http://schemas.microsoft.com/office/drawing/2014/main" id="{F9986144-C294-4F4A-9DC3-0A0ED24DD77C}"/>
                </a:ext>
              </a:extLst>
            </p:cNvPr>
            <p:cNvGrpSpPr/>
            <p:nvPr/>
          </p:nvGrpSpPr>
          <p:grpSpPr>
            <a:xfrm>
              <a:off x="791833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30" name="Oval 129">
                <a:extLst>
                  <a:ext uri="{FF2B5EF4-FFF2-40B4-BE49-F238E27FC236}">
                    <a16:creationId xmlns="" xmlns:a16="http://schemas.microsoft.com/office/drawing/2014/main" id="{FD37B332-BCE5-004A-9BF6-D2EC35906E4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="" xmlns:a16="http://schemas.microsoft.com/office/drawing/2014/main" id="{92500657-1DD9-7C4A-A1A1-731F747AE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="" xmlns:a16="http://schemas.microsoft.com/office/drawing/2014/main" id="{214F3CD3-FD18-004D-BCCD-F2D0E9F853E1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="" xmlns:a16="http://schemas.microsoft.com/office/drawing/2014/main" id="{626525C9-93E2-154A-B413-BD1A66952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="" xmlns:a16="http://schemas.microsoft.com/office/drawing/2014/main" id="{00AA93D9-78E7-F940-8667-28ACFC85AE8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="" xmlns:a16="http://schemas.microsoft.com/office/drawing/2014/main" id="{451BA8E2-F50C-DE48-A723-F1359D80856A}"/>
                </a:ext>
              </a:extLst>
            </p:cNvPr>
            <p:cNvGrpSpPr/>
            <p:nvPr/>
          </p:nvGrpSpPr>
          <p:grpSpPr>
            <a:xfrm>
              <a:off x="1253870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36" name="Oval 135">
                <a:extLst>
                  <a:ext uri="{FF2B5EF4-FFF2-40B4-BE49-F238E27FC236}">
                    <a16:creationId xmlns="" xmlns:a16="http://schemas.microsoft.com/office/drawing/2014/main" id="{E2AE312B-9A46-F14A-9B83-6AC0DBE11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="" xmlns:a16="http://schemas.microsoft.com/office/drawing/2014/main" id="{4003B67B-0236-CB41-8EF7-C06E6699E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="" xmlns:a16="http://schemas.microsoft.com/office/drawing/2014/main" id="{9C9FD400-1560-2241-AAD7-7EB667849AC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="" xmlns:a16="http://schemas.microsoft.com/office/drawing/2014/main" id="{B75318B3-495D-1F4A-9F32-D025E2642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="" xmlns:a16="http://schemas.microsoft.com/office/drawing/2014/main" id="{5F9D9633-BA0A-2D43-9A5F-B6F9C34576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>
              <a:extLst>
                <a:ext uri="{FF2B5EF4-FFF2-40B4-BE49-F238E27FC236}">
                  <a16:creationId xmlns="" xmlns:a16="http://schemas.microsoft.com/office/drawing/2014/main" id="{C26FC343-1758-A549-8487-0B1BB9163F10}"/>
                </a:ext>
              </a:extLst>
            </p:cNvPr>
            <p:cNvGrpSpPr/>
            <p:nvPr/>
          </p:nvGrpSpPr>
          <p:grpSpPr>
            <a:xfrm>
              <a:off x="1715907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42" name="Oval 141">
                <a:extLst>
                  <a:ext uri="{FF2B5EF4-FFF2-40B4-BE49-F238E27FC236}">
                    <a16:creationId xmlns="" xmlns:a16="http://schemas.microsoft.com/office/drawing/2014/main" id="{0BB63D2F-99BD-194F-9882-3E94EA899A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="" xmlns:a16="http://schemas.microsoft.com/office/drawing/2014/main" id="{D700142D-06D0-9C43-9AB7-50EB47A23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="" xmlns:a16="http://schemas.microsoft.com/office/drawing/2014/main" id="{7FE729DF-54E7-B140-A103-E56BC48C7C3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="" xmlns:a16="http://schemas.microsoft.com/office/drawing/2014/main" id="{6B18F325-7C8C-434F-A4E4-38765AA6E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="" xmlns:a16="http://schemas.microsoft.com/office/drawing/2014/main" id="{DB17E5B1-8AFE-CA4A-B2FF-A4A866E650D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="" xmlns:a16="http://schemas.microsoft.com/office/drawing/2014/main" id="{6D0956D6-233E-7A40-832F-DBCB26580323}"/>
                </a:ext>
              </a:extLst>
            </p:cNvPr>
            <p:cNvGrpSpPr/>
            <p:nvPr/>
          </p:nvGrpSpPr>
          <p:grpSpPr>
            <a:xfrm>
              <a:off x="2177944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48" name="Oval 147">
                <a:extLst>
                  <a:ext uri="{FF2B5EF4-FFF2-40B4-BE49-F238E27FC236}">
                    <a16:creationId xmlns="" xmlns:a16="http://schemas.microsoft.com/office/drawing/2014/main" id="{1DF64D0B-33E4-9944-B302-994C8820240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="" xmlns:a16="http://schemas.microsoft.com/office/drawing/2014/main" id="{A4FE1EE0-04FF-3049-BED7-32D23317F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="" xmlns:a16="http://schemas.microsoft.com/office/drawing/2014/main" id="{20AFCB4A-8A41-C34C-80BB-885FD8C4A4C3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="" xmlns:a16="http://schemas.microsoft.com/office/drawing/2014/main" id="{F3BCD2BA-C292-6D43-B378-42A0A31EE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="" xmlns:a16="http://schemas.microsoft.com/office/drawing/2014/main" id="{3968F063-EFCE-B34A-B8DB-8381439BAF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="" xmlns:a16="http://schemas.microsoft.com/office/drawing/2014/main" id="{8F951089-508F-0A48-8F7B-BB68F82CF21C}"/>
                </a:ext>
              </a:extLst>
            </p:cNvPr>
            <p:cNvGrpSpPr/>
            <p:nvPr/>
          </p:nvGrpSpPr>
          <p:grpSpPr>
            <a:xfrm>
              <a:off x="2639981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54" name="Oval 153">
                <a:extLst>
                  <a:ext uri="{FF2B5EF4-FFF2-40B4-BE49-F238E27FC236}">
                    <a16:creationId xmlns="" xmlns:a16="http://schemas.microsoft.com/office/drawing/2014/main" id="{080E6D3D-B86B-FB4E-B837-B0F2989301C2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="" xmlns:a16="http://schemas.microsoft.com/office/drawing/2014/main" id="{A6ECF5A5-EB85-814D-803E-0880C33FE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="" xmlns:a16="http://schemas.microsoft.com/office/drawing/2014/main" id="{1679FCC7-C279-FB44-AF94-B1CE49B161C0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="" xmlns:a16="http://schemas.microsoft.com/office/drawing/2014/main" id="{BEEEE6AB-CAD8-4E47-A8AB-46204BF4A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="" xmlns:a16="http://schemas.microsoft.com/office/drawing/2014/main" id="{649D69B6-FA94-3247-BAA4-0B97C2628A4C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="" xmlns:a16="http://schemas.microsoft.com/office/drawing/2014/main" id="{DAD746BE-6729-E048-919E-18183DEDE30A}"/>
                </a:ext>
              </a:extLst>
            </p:cNvPr>
            <p:cNvGrpSpPr/>
            <p:nvPr/>
          </p:nvGrpSpPr>
          <p:grpSpPr>
            <a:xfrm>
              <a:off x="3102018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60" name="Oval 159">
                <a:extLst>
                  <a:ext uri="{FF2B5EF4-FFF2-40B4-BE49-F238E27FC236}">
                    <a16:creationId xmlns="" xmlns:a16="http://schemas.microsoft.com/office/drawing/2014/main" id="{980D7DAA-F01C-B345-961E-78A4615ADA9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="" xmlns:a16="http://schemas.microsoft.com/office/drawing/2014/main" id="{8E0CAECA-69D1-2B43-8271-57DF71AD2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="" xmlns:a16="http://schemas.microsoft.com/office/drawing/2014/main" id="{0905B153-4998-474D-9861-B166A048ADE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="" xmlns:a16="http://schemas.microsoft.com/office/drawing/2014/main" id="{0747A786-E925-4843-BBA3-8D4E6E59C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="" xmlns:a16="http://schemas.microsoft.com/office/drawing/2014/main" id="{D1924F87-CF1F-3B4F-81FD-8103F27D185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="" xmlns:a16="http://schemas.microsoft.com/office/drawing/2014/main" id="{EB21730C-118A-4841-AECB-80175E823FDB}"/>
                </a:ext>
              </a:extLst>
            </p:cNvPr>
            <p:cNvGrpSpPr/>
            <p:nvPr/>
          </p:nvGrpSpPr>
          <p:grpSpPr>
            <a:xfrm>
              <a:off x="4026092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66" name="Oval 165">
                <a:extLst>
                  <a:ext uri="{FF2B5EF4-FFF2-40B4-BE49-F238E27FC236}">
                    <a16:creationId xmlns="" xmlns:a16="http://schemas.microsoft.com/office/drawing/2014/main" id="{377CE6C2-9DCE-9946-B8C2-C87892752C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="" xmlns:a16="http://schemas.microsoft.com/office/drawing/2014/main" id="{108B235A-A967-6647-95B0-3D9375470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="" xmlns:a16="http://schemas.microsoft.com/office/drawing/2014/main" id="{9B73F974-3B3A-4640-968D-DDA0386C98FB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="" xmlns:a16="http://schemas.microsoft.com/office/drawing/2014/main" id="{2FC846C0-F6EB-634F-9ADB-F8D16554A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="" xmlns:a16="http://schemas.microsoft.com/office/drawing/2014/main" id="{06593263-E770-184B-B146-E4D661E00EE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="" xmlns:a16="http://schemas.microsoft.com/office/drawing/2014/main" id="{316B86A9-10F4-224E-96E8-BB5DA41A1700}"/>
                </a:ext>
              </a:extLst>
            </p:cNvPr>
            <p:cNvGrpSpPr/>
            <p:nvPr/>
          </p:nvGrpSpPr>
          <p:grpSpPr>
            <a:xfrm>
              <a:off x="3564055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72" name="Oval 171">
                <a:extLst>
                  <a:ext uri="{FF2B5EF4-FFF2-40B4-BE49-F238E27FC236}">
                    <a16:creationId xmlns="" xmlns:a16="http://schemas.microsoft.com/office/drawing/2014/main" id="{D4192B79-7852-164C-81E5-C2321049A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="" xmlns:a16="http://schemas.microsoft.com/office/drawing/2014/main" id="{EC566CE7-5481-4647-B85E-4C6A1F399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="" xmlns:a16="http://schemas.microsoft.com/office/drawing/2014/main" id="{417B5EBB-E10B-184F-A1F4-D3BB2DE0D8F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="" xmlns:a16="http://schemas.microsoft.com/office/drawing/2014/main" id="{01937884-4918-1E43-A000-30169C698C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="" xmlns:a16="http://schemas.microsoft.com/office/drawing/2014/main" id="{DD98CCB8-8C39-2643-BDDD-11840221AEA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="" xmlns:a16="http://schemas.microsoft.com/office/drawing/2014/main" id="{87D36ABA-8B36-AC41-B6D4-5D591A88742C}"/>
                </a:ext>
              </a:extLst>
            </p:cNvPr>
            <p:cNvGrpSpPr/>
            <p:nvPr/>
          </p:nvGrpSpPr>
          <p:grpSpPr>
            <a:xfrm>
              <a:off x="4488129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78" name="Oval 177">
                <a:extLst>
                  <a:ext uri="{FF2B5EF4-FFF2-40B4-BE49-F238E27FC236}">
                    <a16:creationId xmlns="" xmlns:a16="http://schemas.microsoft.com/office/drawing/2014/main" id="{B13229A4-B9F1-434D-B652-2502BD34205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="" xmlns:a16="http://schemas.microsoft.com/office/drawing/2014/main" id="{C7978E06-D7C1-574C-AA08-12116889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="" xmlns:a16="http://schemas.microsoft.com/office/drawing/2014/main" id="{77A077AB-3657-1347-A059-DB228D25E36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="" xmlns:a16="http://schemas.microsoft.com/office/drawing/2014/main" id="{D02B9831-5648-8D49-A53B-1BF0369DE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="" xmlns:a16="http://schemas.microsoft.com/office/drawing/2014/main" id="{7720FF31-E4D1-8145-9F8D-540FB24C147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="" xmlns:a16="http://schemas.microsoft.com/office/drawing/2014/main" id="{9E235696-1D8F-CE46-9975-31C026151D18}"/>
                </a:ext>
              </a:extLst>
            </p:cNvPr>
            <p:cNvGrpSpPr/>
            <p:nvPr/>
          </p:nvGrpSpPr>
          <p:grpSpPr>
            <a:xfrm>
              <a:off x="4950170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84" name="Oval 183">
                <a:extLst>
                  <a:ext uri="{FF2B5EF4-FFF2-40B4-BE49-F238E27FC236}">
                    <a16:creationId xmlns="" xmlns:a16="http://schemas.microsoft.com/office/drawing/2014/main" id="{FF67A065-3CCD-AC43-A55D-D58C0A77A6C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="" xmlns:a16="http://schemas.microsoft.com/office/drawing/2014/main" id="{4DB1B280-C266-E848-BC30-980DF9A86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="" xmlns:a16="http://schemas.microsoft.com/office/drawing/2014/main" id="{CC6C34AF-1330-4E42-9974-039B2403387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="" xmlns:a16="http://schemas.microsoft.com/office/drawing/2014/main" id="{121E86C9-FF31-7448-8E21-3422B17C4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="" xmlns:a16="http://schemas.microsoft.com/office/drawing/2014/main" id="{6AA9DE41-95B9-114D-91DC-E14F28C7858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96" name="TextBox 4095"/>
          <p:cNvSpPr txBox="1"/>
          <p:nvPr/>
        </p:nvSpPr>
        <p:spPr>
          <a:xfrm>
            <a:off x="3184239" y="2112847"/>
            <a:ext cx="2511159" cy="2762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Target: </a:t>
            </a:r>
            <a:r>
              <a:rPr lang="en-US" sz="1400" dirty="0" smtClean="0">
                <a:latin typeface="Vodafone Rg" pitchFamily="34" charset="0"/>
              </a:rPr>
              <a:t>5 Million subscribers </a:t>
            </a:r>
            <a:endParaRPr lang="en-ZA" sz="1400" dirty="0" smtClean="0">
              <a:latin typeface="Vodafone Rg" pitchFamily="34" charset="0"/>
            </a:endParaRPr>
          </a:p>
        </p:txBody>
      </p:sp>
      <p:grpSp>
        <p:nvGrpSpPr>
          <p:cNvPr id="372" name="Group 371"/>
          <p:cNvGrpSpPr/>
          <p:nvPr/>
        </p:nvGrpSpPr>
        <p:grpSpPr>
          <a:xfrm>
            <a:off x="2719274" y="2784823"/>
            <a:ext cx="3517874" cy="434661"/>
            <a:chOff x="3069772" y="1050455"/>
            <a:chExt cx="4386937" cy="598715"/>
          </a:xfrm>
          <a:solidFill>
            <a:srgbClr val="00B050"/>
          </a:solidFill>
        </p:grpSpPr>
        <p:grpSp>
          <p:nvGrpSpPr>
            <p:cNvPr id="373" name="Group 372">
              <a:extLst>
                <a:ext uri="{FF2B5EF4-FFF2-40B4-BE49-F238E27FC236}">
                  <a16:creationId xmlns="" xmlns:a16="http://schemas.microsoft.com/office/drawing/2014/main" id="{F9986144-C294-4F4A-9DC3-0A0ED24DD77C}"/>
                </a:ext>
              </a:extLst>
            </p:cNvPr>
            <p:cNvGrpSpPr/>
            <p:nvPr/>
          </p:nvGrpSpPr>
          <p:grpSpPr>
            <a:xfrm>
              <a:off x="3069772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28" name="Oval 427">
                <a:extLst>
                  <a:ext uri="{FF2B5EF4-FFF2-40B4-BE49-F238E27FC236}">
                    <a16:creationId xmlns="" xmlns:a16="http://schemas.microsoft.com/office/drawing/2014/main" id="{FD37B332-BCE5-004A-9BF6-D2EC35906E4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9" name="Straight Connector 428">
                <a:extLst>
                  <a:ext uri="{FF2B5EF4-FFF2-40B4-BE49-F238E27FC236}">
                    <a16:creationId xmlns="" xmlns:a16="http://schemas.microsoft.com/office/drawing/2014/main" id="{92500657-1DD9-7C4A-A1A1-731F747AE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="" xmlns:a16="http://schemas.microsoft.com/office/drawing/2014/main" id="{214F3CD3-FD18-004D-BCCD-F2D0E9F853E1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="" xmlns:a16="http://schemas.microsoft.com/office/drawing/2014/main" id="{626525C9-93E2-154A-B413-BD1A66952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="" xmlns:a16="http://schemas.microsoft.com/office/drawing/2014/main" id="{00AA93D9-78E7-F940-8667-28ACFC85AE8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4" name="Group 373">
              <a:extLst>
                <a:ext uri="{FF2B5EF4-FFF2-40B4-BE49-F238E27FC236}">
                  <a16:creationId xmlns="" xmlns:a16="http://schemas.microsoft.com/office/drawing/2014/main" id="{451BA8E2-F50C-DE48-A723-F1359D80856A}"/>
                </a:ext>
              </a:extLst>
            </p:cNvPr>
            <p:cNvGrpSpPr/>
            <p:nvPr/>
          </p:nvGrpSpPr>
          <p:grpSpPr>
            <a:xfrm>
              <a:off x="3531809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23" name="Oval 422">
                <a:extLst>
                  <a:ext uri="{FF2B5EF4-FFF2-40B4-BE49-F238E27FC236}">
                    <a16:creationId xmlns="" xmlns:a16="http://schemas.microsoft.com/office/drawing/2014/main" id="{E2AE312B-9A46-F14A-9B83-6AC0DBE11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4" name="Straight Connector 423">
                <a:extLst>
                  <a:ext uri="{FF2B5EF4-FFF2-40B4-BE49-F238E27FC236}">
                    <a16:creationId xmlns="" xmlns:a16="http://schemas.microsoft.com/office/drawing/2014/main" id="{4003B67B-0236-CB41-8EF7-C06E6699E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="" xmlns:a16="http://schemas.microsoft.com/office/drawing/2014/main" id="{9C9FD400-1560-2241-AAD7-7EB667849AC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="" xmlns:a16="http://schemas.microsoft.com/office/drawing/2014/main" id="{B75318B3-495D-1F4A-9F32-D025E2642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="" xmlns:a16="http://schemas.microsoft.com/office/drawing/2014/main" id="{5F9D9633-BA0A-2D43-9A5F-B6F9C34576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5" name="Group 374">
              <a:extLst>
                <a:ext uri="{FF2B5EF4-FFF2-40B4-BE49-F238E27FC236}">
                  <a16:creationId xmlns="" xmlns:a16="http://schemas.microsoft.com/office/drawing/2014/main" id="{C26FC343-1758-A549-8487-0B1BB9163F10}"/>
                </a:ext>
              </a:extLst>
            </p:cNvPr>
            <p:cNvGrpSpPr/>
            <p:nvPr/>
          </p:nvGrpSpPr>
          <p:grpSpPr>
            <a:xfrm>
              <a:off x="3993846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18" name="Oval 417">
                <a:extLst>
                  <a:ext uri="{FF2B5EF4-FFF2-40B4-BE49-F238E27FC236}">
                    <a16:creationId xmlns="" xmlns:a16="http://schemas.microsoft.com/office/drawing/2014/main" id="{0BB63D2F-99BD-194F-9882-3E94EA899A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9" name="Straight Connector 418">
                <a:extLst>
                  <a:ext uri="{FF2B5EF4-FFF2-40B4-BE49-F238E27FC236}">
                    <a16:creationId xmlns="" xmlns:a16="http://schemas.microsoft.com/office/drawing/2014/main" id="{D700142D-06D0-9C43-9AB7-50EB47A23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="" xmlns:a16="http://schemas.microsoft.com/office/drawing/2014/main" id="{7FE729DF-54E7-B140-A103-E56BC48C7C3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="" xmlns:a16="http://schemas.microsoft.com/office/drawing/2014/main" id="{6B18F325-7C8C-434F-A4E4-38765AA6E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="" xmlns:a16="http://schemas.microsoft.com/office/drawing/2014/main" id="{DB17E5B1-8AFE-CA4A-B2FF-A4A866E650D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6" name="Group 375">
              <a:extLst>
                <a:ext uri="{FF2B5EF4-FFF2-40B4-BE49-F238E27FC236}">
                  <a16:creationId xmlns="" xmlns:a16="http://schemas.microsoft.com/office/drawing/2014/main" id="{6D0956D6-233E-7A40-832F-DBCB26580323}"/>
                </a:ext>
              </a:extLst>
            </p:cNvPr>
            <p:cNvGrpSpPr/>
            <p:nvPr/>
          </p:nvGrpSpPr>
          <p:grpSpPr>
            <a:xfrm>
              <a:off x="4455883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13" name="Oval 412">
                <a:extLst>
                  <a:ext uri="{FF2B5EF4-FFF2-40B4-BE49-F238E27FC236}">
                    <a16:creationId xmlns="" xmlns:a16="http://schemas.microsoft.com/office/drawing/2014/main" id="{1DF64D0B-33E4-9944-B302-994C8820240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4" name="Straight Connector 413">
                <a:extLst>
                  <a:ext uri="{FF2B5EF4-FFF2-40B4-BE49-F238E27FC236}">
                    <a16:creationId xmlns="" xmlns:a16="http://schemas.microsoft.com/office/drawing/2014/main" id="{A4FE1EE0-04FF-3049-BED7-32D23317F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="" xmlns:a16="http://schemas.microsoft.com/office/drawing/2014/main" id="{20AFCB4A-8A41-C34C-80BB-885FD8C4A4C3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="" xmlns:a16="http://schemas.microsoft.com/office/drawing/2014/main" id="{F3BCD2BA-C292-6D43-B378-42A0A31EE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="" xmlns:a16="http://schemas.microsoft.com/office/drawing/2014/main" id="{3968F063-EFCE-B34A-B8DB-8381439BAF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7" name="Group 376">
              <a:extLst>
                <a:ext uri="{FF2B5EF4-FFF2-40B4-BE49-F238E27FC236}">
                  <a16:creationId xmlns="" xmlns:a16="http://schemas.microsoft.com/office/drawing/2014/main" id="{8F951089-508F-0A48-8F7B-BB68F82CF21C}"/>
                </a:ext>
              </a:extLst>
            </p:cNvPr>
            <p:cNvGrpSpPr/>
            <p:nvPr/>
          </p:nvGrpSpPr>
          <p:grpSpPr>
            <a:xfrm>
              <a:off x="4917920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08" name="Oval 407">
                <a:extLst>
                  <a:ext uri="{FF2B5EF4-FFF2-40B4-BE49-F238E27FC236}">
                    <a16:creationId xmlns="" xmlns:a16="http://schemas.microsoft.com/office/drawing/2014/main" id="{080E6D3D-B86B-FB4E-B837-B0F2989301C2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9" name="Straight Connector 408">
                <a:extLst>
                  <a:ext uri="{FF2B5EF4-FFF2-40B4-BE49-F238E27FC236}">
                    <a16:creationId xmlns="" xmlns:a16="http://schemas.microsoft.com/office/drawing/2014/main" id="{A6ECF5A5-EB85-814D-803E-0880C33FE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="" xmlns:a16="http://schemas.microsoft.com/office/drawing/2014/main" id="{1679FCC7-C279-FB44-AF94-B1CE49B161C0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="" xmlns:a16="http://schemas.microsoft.com/office/drawing/2014/main" id="{BEEEE6AB-CAD8-4E47-A8AB-46204BF4A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="" xmlns:a16="http://schemas.microsoft.com/office/drawing/2014/main" id="{649D69B6-FA94-3247-BAA4-0B97C2628A4C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8" name="Group 377">
              <a:extLst>
                <a:ext uri="{FF2B5EF4-FFF2-40B4-BE49-F238E27FC236}">
                  <a16:creationId xmlns="" xmlns:a16="http://schemas.microsoft.com/office/drawing/2014/main" id="{DAD746BE-6729-E048-919E-18183DEDE30A}"/>
                </a:ext>
              </a:extLst>
            </p:cNvPr>
            <p:cNvGrpSpPr/>
            <p:nvPr/>
          </p:nvGrpSpPr>
          <p:grpSpPr>
            <a:xfrm>
              <a:off x="5379957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03" name="Oval 402">
                <a:extLst>
                  <a:ext uri="{FF2B5EF4-FFF2-40B4-BE49-F238E27FC236}">
                    <a16:creationId xmlns="" xmlns:a16="http://schemas.microsoft.com/office/drawing/2014/main" id="{980D7DAA-F01C-B345-961E-78A4615ADA9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4" name="Straight Connector 403">
                <a:extLst>
                  <a:ext uri="{FF2B5EF4-FFF2-40B4-BE49-F238E27FC236}">
                    <a16:creationId xmlns="" xmlns:a16="http://schemas.microsoft.com/office/drawing/2014/main" id="{8E0CAECA-69D1-2B43-8271-57DF71AD2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="" xmlns:a16="http://schemas.microsoft.com/office/drawing/2014/main" id="{0905B153-4998-474D-9861-B166A048ADE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="" xmlns:a16="http://schemas.microsoft.com/office/drawing/2014/main" id="{0747A786-E925-4843-BBA3-8D4E6E59C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="" xmlns:a16="http://schemas.microsoft.com/office/drawing/2014/main" id="{D1924F87-CF1F-3B4F-81FD-8103F27D185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9" name="Group 378">
              <a:extLst>
                <a:ext uri="{FF2B5EF4-FFF2-40B4-BE49-F238E27FC236}">
                  <a16:creationId xmlns="" xmlns:a16="http://schemas.microsoft.com/office/drawing/2014/main" id="{EB21730C-118A-4841-AECB-80175E823FDB}"/>
                </a:ext>
              </a:extLst>
            </p:cNvPr>
            <p:cNvGrpSpPr/>
            <p:nvPr/>
          </p:nvGrpSpPr>
          <p:grpSpPr>
            <a:xfrm>
              <a:off x="6304031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398" name="Oval 397">
                <a:extLst>
                  <a:ext uri="{FF2B5EF4-FFF2-40B4-BE49-F238E27FC236}">
                    <a16:creationId xmlns="" xmlns:a16="http://schemas.microsoft.com/office/drawing/2014/main" id="{377CE6C2-9DCE-9946-B8C2-C87892752C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9" name="Straight Connector 398">
                <a:extLst>
                  <a:ext uri="{FF2B5EF4-FFF2-40B4-BE49-F238E27FC236}">
                    <a16:creationId xmlns="" xmlns:a16="http://schemas.microsoft.com/office/drawing/2014/main" id="{108B235A-A967-6647-95B0-3D9375470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="" xmlns:a16="http://schemas.microsoft.com/office/drawing/2014/main" id="{9B73F974-3B3A-4640-968D-DDA0386C98FB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="" xmlns:a16="http://schemas.microsoft.com/office/drawing/2014/main" id="{2FC846C0-F6EB-634F-9ADB-F8D16554A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="" xmlns:a16="http://schemas.microsoft.com/office/drawing/2014/main" id="{06593263-E770-184B-B146-E4D661E00EE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0" name="Group 379">
              <a:extLst>
                <a:ext uri="{FF2B5EF4-FFF2-40B4-BE49-F238E27FC236}">
                  <a16:creationId xmlns="" xmlns:a16="http://schemas.microsoft.com/office/drawing/2014/main" id="{316B86A9-10F4-224E-96E8-BB5DA41A1700}"/>
                </a:ext>
              </a:extLst>
            </p:cNvPr>
            <p:cNvGrpSpPr/>
            <p:nvPr/>
          </p:nvGrpSpPr>
          <p:grpSpPr>
            <a:xfrm>
              <a:off x="5841994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393" name="Oval 392">
                <a:extLst>
                  <a:ext uri="{FF2B5EF4-FFF2-40B4-BE49-F238E27FC236}">
                    <a16:creationId xmlns="" xmlns:a16="http://schemas.microsoft.com/office/drawing/2014/main" id="{D4192B79-7852-164C-81E5-C2321049A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4" name="Straight Connector 393">
                <a:extLst>
                  <a:ext uri="{FF2B5EF4-FFF2-40B4-BE49-F238E27FC236}">
                    <a16:creationId xmlns="" xmlns:a16="http://schemas.microsoft.com/office/drawing/2014/main" id="{EC566CE7-5481-4647-B85E-4C6A1F399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="" xmlns:a16="http://schemas.microsoft.com/office/drawing/2014/main" id="{417B5EBB-E10B-184F-A1F4-D3BB2DE0D8F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="" xmlns:a16="http://schemas.microsoft.com/office/drawing/2014/main" id="{01937884-4918-1E43-A000-30169C698C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="" xmlns:a16="http://schemas.microsoft.com/office/drawing/2014/main" id="{DD98CCB8-8C39-2643-BDDD-11840221AEA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1" name="Group 380">
              <a:extLst>
                <a:ext uri="{FF2B5EF4-FFF2-40B4-BE49-F238E27FC236}">
                  <a16:creationId xmlns="" xmlns:a16="http://schemas.microsoft.com/office/drawing/2014/main" id="{87D36ABA-8B36-AC41-B6D4-5D591A88742C}"/>
                </a:ext>
              </a:extLst>
            </p:cNvPr>
            <p:cNvGrpSpPr/>
            <p:nvPr/>
          </p:nvGrpSpPr>
          <p:grpSpPr>
            <a:xfrm>
              <a:off x="6766068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388" name="Oval 387">
                <a:extLst>
                  <a:ext uri="{FF2B5EF4-FFF2-40B4-BE49-F238E27FC236}">
                    <a16:creationId xmlns="" xmlns:a16="http://schemas.microsoft.com/office/drawing/2014/main" id="{B13229A4-B9F1-434D-B652-2502BD34205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9" name="Straight Connector 388">
                <a:extLst>
                  <a:ext uri="{FF2B5EF4-FFF2-40B4-BE49-F238E27FC236}">
                    <a16:creationId xmlns="" xmlns:a16="http://schemas.microsoft.com/office/drawing/2014/main" id="{C7978E06-D7C1-574C-AA08-12116889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="" xmlns:a16="http://schemas.microsoft.com/office/drawing/2014/main" id="{77A077AB-3657-1347-A059-DB228D25E36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="" xmlns:a16="http://schemas.microsoft.com/office/drawing/2014/main" id="{D02B9831-5648-8D49-A53B-1BF0369DE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="" xmlns:a16="http://schemas.microsoft.com/office/drawing/2014/main" id="{7720FF31-E4D1-8145-9F8D-540FB24C147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81">
              <a:extLst>
                <a:ext uri="{FF2B5EF4-FFF2-40B4-BE49-F238E27FC236}">
                  <a16:creationId xmlns="" xmlns:a16="http://schemas.microsoft.com/office/drawing/2014/main" id="{9E235696-1D8F-CE46-9975-31C026151D18}"/>
                </a:ext>
              </a:extLst>
            </p:cNvPr>
            <p:cNvGrpSpPr/>
            <p:nvPr/>
          </p:nvGrpSpPr>
          <p:grpSpPr>
            <a:xfrm>
              <a:off x="7228109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383" name="Oval 382">
                <a:extLst>
                  <a:ext uri="{FF2B5EF4-FFF2-40B4-BE49-F238E27FC236}">
                    <a16:creationId xmlns="" xmlns:a16="http://schemas.microsoft.com/office/drawing/2014/main" id="{FF67A065-3CCD-AC43-A55D-D58C0A77A6C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="" xmlns:a16="http://schemas.microsoft.com/office/drawing/2014/main" id="{4DB1B280-C266-E848-BC30-980DF9A86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="" xmlns:a16="http://schemas.microsoft.com/office/drawing/2014/main" id="{CC6C34AF-1330-4E42-9974-039B2403387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="" xmlns:a16="http://schemas.microsoft.com/office/drawing/2014/main" id="{121E86C9-FF31-7448-8E21-3422B17C4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="" xmlns:a16="http://schemas.microsoft.com/office/drawing/2014/main" id="{6AA9DE41-95B9-114D-91DC-E14F28C7858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3" name="TextBox 432"/>
          <p:cNvSpPr txBox="1"/>
          <p:nvPr/>
        </p:nvSpPr>
        <p:spPr>
          <a:xfrm>
            <a:off x="3189574" y="3324540"/>
            <a:ext cx="3095573" cy="2762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Take up: </a:t>
            </a:r>
            <a:r>
              <a:rPr lang="en-US" sz="1400" dirty="0" smtClean="0">
                <a:latin typeface="Vodafone Rg" pitchFamily="34" charset="0"/>
              </a:rPr>
              <a:t>150k spending avg. R3 </a:t>
            </a:r>
            <a:r>
              <a:rPr lang="en-US" sz="1400" dirty="0" err="1" smtClean="0">
                <a:latin typeface="Vodafone Rg" pitchFamily="34" charset="0"/>
              </a:rPr>
              <a:t>p.m</a:t>
            </a:r>
            <a:endParaRPr lang="en-ZA" sz="1400" dirty="0" smtClean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11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" grpId="0"/>
      <p:bldP spid="4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it for Vodacom?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4098" name="Picture 2" descr="Image result for potent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43" y="1932761"/>
            <a:ext cx="2914504" cy="23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4" name="TextBox 433"/>
          <p:cNvSpPr txBox="1"/>
          <p:nvPr/>
        </p:nvSpPr>
        <p:spPr>
          <a:xfrm>
            <a:off x="1562246" y="1126883"/>
            <a:ext cx="5438629" cy="2762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2800" dirty="0" smtClean="0">
                <a:latin typeface="Vodafone Rg" pitchFamily="34" charset="0"/>
              </a:rPr>
              <a:t>R450 000 </a:t>
            </a:r>
            <a:r>
              <a:rPr lang="en-US" sz="2800" dirty="0" err="1" smtClean="0">
                <a:latin typeface="Vodafone Rg" pitchFamily="34" charset="0"/>
              </a:rPr>
              <a:t>p.m</a:t>
            </a:r>
            <a:r>
              <a:rPr lang="en-US" sz="2800" dirty="0" smtClean="0">
                <a:latin typeface="Vodafone Rg" pitchFamily="34" charset="0"/>
              </a:rPr>
              <a:t> = R5,4 mil per year </a:t>
            </a:r>
            <a:endParaRPr lang="en-ZA" sz="2800" dirty="0" smtClean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4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Possibilities 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model against </a:t>
            </a:r>
            <a:r>
              <a:rPr lang="en-US" dirty="0" smtClean="0"/>
              <a:t>other digital services i.e. Apple</a:t>
            </a:r>
          </a:p>
          <a:p>
            <a:pPr lvl="1"/>
            <a:r>
              <a:rPr lang="en-US" dirty="0" smtClean="0"/>
              <a:t>Increase predicted revenue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Expand features to include:</a:t>
            </a:r>
          </a:p>
          <a:p>
            <a:pPr lvl="1"/>
            <a:r>
              <a:rPr lang="en-US" dirty="0" smtClean="0"/>
              <a:t>Actual subscriber visits to the various app stores</a:t>
            </a:r>
          </a:p>
          <a:p>
            <a:pPr lvl="1"/>
            <a:r>
              <a:rPr lang="en-US" dirty="0" smtClean="0"/>
              <a:t>Consider location information</a:t>
            </a:r>
          </a:p>
          <a:p>
            <a:pPr lvl="1"/>
            <a:r>
              <a:rPr lang="en-US" dirty="0" smtClean="0"/>
              <a:t>ARPU</a:t>
            </a:r>
          </a:p>
          <a:p>
            <a:pPr lvl="1"/>
            <a:r>
              <a:rPr lang="en-US" dirty="0" smtClean="0"/>
              <a:t>Marketing data mart – detailed customer spend </a:t>
            </a:r>
          </a:p>
          <a:p>
            <a:pPr marL="0" indent="-9525">
              <a:buNone/>
            </a:pPr>
            <a:endParaRPr lang="en-US" dirty="0" smtClean="0"/>
          </a:p>
          <a:p>
            <a:r>
              <a:rPr lang="en-US" dirty="0" smtClean="0"/>
              <a:t>Upsell campaigns</a:t>
            </a:r>
          </a:p>
        </p:txBody>
      </p:sp>
    </p:spTree>
    <p:extLst>
      <p:ext uri="{BB962C8B-B14F-4D97-AF65-F5344CB8AC3E}">
        <p14:creationId xmlns:p14="http://schemas.microsoft.com/office/powerpoint/2010/main" val="35603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9900" dirty="0">
                <a:solidFill>
                  <a:srgbClr val="007C92"/>
                </a:solidFill>
              </a:rPr>
              <a:t>?</a:t>
            </a:r>
            <a:endParaRPr lang="en-US" sz="19900" dirty="0" smtClean="0">
              <a:solidFill>
                <a:srgbClr val="007C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0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Insights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AutoShape 4" descr="data:image/png;base64,iVBORw0KGgoAAAANSUhEUgAAA2gAAANDCAYAAADYfTzIAAAABHNCSVQICAgIfAhkiAAAAAlwSFlz%0AAAAWJQAAFiUBSVIk8AAAADl0RVh0U29mdHdhcmUAbWF0cGxvdGxpYiB2ZXJzaW9uIDIuMS4wLCBo%0AdHRwOi8vbWF0cGxvdGxpYi5vcmcvpW3flQAAIABJREFUeJzs3Xd4FOX+/vF7UykJaZQAQhAIolRB%0A6UWCNEHEcqQrHhAUBVG/gCh6DqIUQRQQOaEJR5rSEZAqIE0pUpQeSgiEGlIIkSSb7O+P/LInm7oJ%0A2TCE9+u6uMjszDzz7E4W9t7nmc+YoqKiLAIAAAAA3HNO97oDAAAAAIAUBDQAAAAAMAgCGgAAAAAY%0ABAENAAAAAAyCgAYAAAAABkFAAwAAAACDIKABAAAAgEEQ0AAAAADAIAhoAAAAAGAQBDQAAAAAMAgC%0AGgAAAAAYBAENAAAAAAyCgAYAAAAABkFAA2AYH3/8sRo0aGD9M2fOnHxpNzg42KbdVatW5Uu7jvDB%0ABx9Y+9mtW7cCPfaOHTtsXqdjx47lW9tt2rSxtjthwoR8a9cR4uLibF6Hgj4PsM+VK1cUERFxr7sB%0AAPmOgAbAMDp16mSzvHHjxnxpd8OGDdafixQpoqeffjpf2gVQ8JKSkrRgwQJ17dpVV69evdfdAYB8%0A53KvOwAAqZ588kmVLl1a165dkySdPXtWZ86cUZUqVfLc5pEjR3Tx4kXrcqtWrVS8ePG77iuAgnf5%0A8mUNHTpUp06dutddAQCHYQQNgGE4OTnpmWeesXnsbkfR1q9fb7OcfpQOwP0jJCSEcAag0COgATCU%0Ajh072ixv3rw5z22ZzWab/cuWLasnnngiz+0VhHHjxmnv3r3au3evFi9efK+7AwAAChgBDYChBAQE%0AqGbNmtblsLCwPBer2LNnj6KioqzLHTt2lMlkuus+AgAAOAoBDYDhpB9F27RpU57aSTu90WQyZWgX%0AAADAaAhoAAynbdu2cnd3ty5v3rxZFoslV23ExcXp119/tS4//vjjKl++fL71EQAAwBGo4gjAcDw9%0APdW8eXPr9WNXr17V4cOHVbduXbvb+OWXXxQfH29dtrc4yJkzZ7Rz507t379fly5dUnR0tOLi4uTh%0A4SEvLy9Vr15dTz75pNq1a6ciRYpk2U5cXJyeeuop6/JPP/2kMmXKaPfu3Zo1a5ZCQkLk6empihUr%0AKigoSB07dlSxYsX0wQcf6JdffpEkVa5cOcfr0CwWi/bt26e9e/fq4MGDunHjhqKjo2U2m+Xp6Skf%0AHx/Vrl1bTZs2VbNmzfI0xfPSpUtavny5du3apStXrshkMql06dKqX7++2rVrpzp16uS6TXuPu3Hj%0ARu3Zs0fh4eGKjIxU0aJFVbp0aT3++ONq3bq16tWr55Bj26tNmzaKjo6WJM2dO1ePPfaYzGaztm3b%0AprVr1+rs2bOKiIiQl5eXypYtqzZt2qhjx47y8PCwaefixYtauXKldu/erStXrigxMdH6PLt27arA%0AwMAs+7Bjxw69//77kqTSpUtrzZo1klKmBy9btky//fabrl69KrPZrNKlS6t27drq2LFjnq7HPH/+%0AvNatW6cDBw7o0qVLiomJUfHixeXn56e6deuqRYsWatKkSY7t/Pjjj5o4caKklOqt06ZNU3x8vObN%0Am6e1a9cqMjJSpUqVUs2aNfXMM89o5MiR1tc5rT59+lh/btq0qb766qtMj2c2m7V7927t379fhw8f%0AVkREhLW9EiVKWPvfsmVL1a9fP9d9l1Luy7Z27Vrt2rVLly9fVkxMjHx8fFSpUiW1bNlSnTp1UtGi%0ARXN8bdI6efKkfv75Zx08eFAXL15UXFycihcvrnLlyqlu3brq3Lmzqlatand7ERER2rBhg3bv3q0L%0AFy4oMjJSbm5u8vPzU+3atfXUU0+pWbNmuerjuXPntH79ev3xxx8KDQ1VbGysihYtKm9vbwUGBqpB%0AgwZq06aNPD09c9Uu8CAjoAEwpE6dOtkU+Ni0aVOuAlrae58VK1ZMQUFB2W4fFhamyZMn24y6pRUd%0AHa3o6GhduHBBGzdu1PTp0zV06FC1bt3a7j6tX79e//rXv6yjgXfu3NH169d16NAhtWnTRsWKFbO7%0ALUnau3evpkyZkmVVu4iICEVERCgkJETLly9X1apVNXr06FzdtmDlypX66quv9Pfff9s8fu7cOZ07%0Ad05Lly5Vy5YtNXz4cJUsWTJX/c9KfHy8vv32Wy1dulSJiYk26xITExUTE6OQkBAtWbJETZo00fDh%0Aw1W2bNl8OfbdCg0N1ciRI3Xy5Embx69fv67r16/ryJEjWrhwoSZPnqxKlSpJkhYvXqypU6dmeK5h%0AYWEKCwvTmjVrNHjwYPXo0cPufqxevVoTJkyw+ZIibZtr165VkyZN9Mknn8jX1zfH9qKiojRx4kRt%0A2rQpw2h26nvj7NmzWr58uWrUqKFhw4bp0Ucftbu/ycnJGjZsmPbs2ZOhr3FxcXa3k5mNGzfqP//5%0Aj83tNtJKPTcnTpzQ4sWLVbduXY0ePVplypSx+xg//vijpk6dmuH1vnbtmq5du6a9e/dq7ty5Gjly%0ApBo3bpxje1evXtX48eO1c+fODOtiYmIUExNj7W/nzp31/vvvZxv+kpOTNXfuXP33v//N8HrGx8fr%0A1q1bOn/+vFavXq2aNWtqxIgR2X4pIEkJCQmaOHGiVq1aleF34tatW7p165bCwsL0yy+/aNq0aXr9%0A9de56TtgJ6Y4AjCkhg0b2nzg37Jli5KSkuza98aNG9q/f791OSgoKNvwc/z4cfXr1y/LcJaZmzdv%0A6sMPP7R7n6tXr2rcuHGZTtWsU6eOvL297T62lDIi98477+Sq5HhISIj69+9v9819ly9frjFjxmQI%0AZ+lt375dAwYMsN6/7m5ERUXprbfe0qJFizIElszs3r1bffv2NUTp9bCwMPXt2zdDOEvv8uXLGjRo%0AkOLj4zVt2jRNmjQp2+eanJysr7/+Wjt27LCrH2vXrtVnn32WISykt3v3br322ms5nrfQ0FD16tVL%0AGzdutGuq8dGjR9W/f3/rSLA9Fi9ebBPO0mrZsqXd7aQ3e/ZsjRw5MstwlplDhw6pf//+dgfDmTNn%0AauLEiTm+3tevX9ewYcP0559/ZrvdyZMn1bt370zDWWZWr16twYMH686dO5muv3PnjoYPH67//Oc/%0Adj2nv/76S/3799fevXuz3MZisWjo0KFauXKlXb8Tt27d0qRJkzRjxowctwXACBoAg3J2dlb79u01%0Af/58SSmB6MCBA2rQoEGO+27cuNEmzGU3vTEhIUEfffSRIiMjrY8FBQWpS5cueuSRR+Tp6anExERd%0AvnxZv/32mxYsWKDr169LSvmQMmnSJDVv3jzHqYPTp0/P8sNRixYtcnxOaZ0/f15jxoyxPkc3Nze9%0A/PLLat26tQICAlS0aFH9/fffOnfunLZu3aoff/xRCQkJklI+KAUHB+uTTz7J8TirV6+2tt+jRw91%0A6NBB5cqVU0xMjHbt2qWZM2daX4uwsDB9+OGHmjlzZp4rZSYnJ2vEiBE6cuSI9bGSJUuqV69eatas%0Amfz9/RUXF6fjx4/rxx9/1K5duySlBPJ3331XCxYsyHXQzU9jx45VXFycnJ2d1alTJ3Xp0kWVKlVS%0AcnKy9u3bp6+++soajq9evap3333X+kVCnTp19Oqrr6p27dpydXXVyZMnNWPGDJsvGoKDg9W8efNs%0A+xAdHa2xY8dKSnkP/eMf/1Dnzp1VoUIFRUdHa8eOHZo5c6Zu3rwpKSUsDh8+XLNmzZKzs3OG9iIi%0AIvTOO+/YhDh/f3+98soraty4sUqVKqXbt2/r0KFDWrRokQ4dOiQpZVRm5MiR+s9//qPatWtn2+eY%0AmBjNmjUr03XOzs5q1qyZ9T2cdjqn9L9ppZnZu3evgoODrcvFixdXr1691Lx5cz300ENyd3dXbGys%0Azpw5o/Xr12v16tVKTk62vi4LFizQ66+/nm3fT5w4oX379kmSypQpo969e6tp06YqXbq0IiMjtXfv%0AXs2cOVOXL1+2vi6TJk3Sd999l2l7kZGReu+992yqz1aoUEGvvPKKGjZsKD8/P0VHR2v37t2aMWOG%0A9bwcPnxYU6dO1dChQzO0OXbsWG3fvt267OHhoR49eqhVq1YqX768EhMTdfr0aa1atUo///yzJOn2%0A7dsaNmyY5s2bp4CAgAxtrlq1yiZQ169fXz179tSjjz4qLy8vxcbG6uLFi1qxYoXWrVtn/bfqu+++%0AU7t27TJtE8D/MIIGwLDSV11MO20xO2mrN5YvX16PP/54ltuuWLHC5tv1Pn36aNy4cWrUqJF8fHzk%0A4uKiokWLqnLlyurRo4cWLFighx56yLp9eHi4jh8/nmOfDhw4ICkl/C1cuFC//vqrFi1apN69e+d6%0AhODbb7+1fuBxcnLShAkTNHjwYNWoUUMeHh5ydnaWh4eHatWqpcGDBys4OFiurq7W/bdt2yaz2WzX%0AsUqUKKEZM2Zo4MCBevjhh+Xu7q5SpUqpS5cuWrBggR555BHrtkeOHNGqVaty9VzSWrBggfV1klJC%0Ay8KFC9WjRw9VrFhRbm5u8vb2VuPGjfXVV1/p/ffft4bB69eva9y4cXk+dn6Ii4uTq6urxo0bp48+%0A+kg1atRQ8eLF5enpqaCgIH399dc2ISg1fD333HMKDg5Ws2bNVKJECRUtWlR169bVlClTbK7vO3Xq%0AlC5dupRtH+Lj45WQkKAiRYpo8uTJeu+991S1alW5u7urdOnSevHFF7Vw4UKbaa5Hjx7N8rxNnjxZ%0A4eHh1uXGjRvrhx9+0EsvvaTy5cvLzc1NPj4+atWqlWbMmKEBAwZYtzWbzfrwww+zHNlJdfLkScXG%0AxqpIkSJ69913tW7dOm3ZskVTpkzRK6+8kufQPXXqVOvP7u7uCg4OVt++fVWtWjUVK1ZMzs7O8vLy%0AUr169fThhx9m+P2x5x6Mt27dkiQ98cQTWrRokV5++WWVL19erq6uKl26tDp16qS5c+faFCg6evSo%0Azp8/n2l706dPt37pIaV8ebNw4UI999xz8vf3l6urq0qWLKnOnTtr3rx5Nv8WLV++3OZcpT6H1NAl%0ASQ8//LDmz5+vfv36qUqVKipSpIg8PT1Vr149jRo1SuPHj5eLS8p393FxcfrXv/6VaT+XL19u/blB%0Agwb65ptv1KxZM/n5+cnFxUXe3t6qWbOmPv74Y5vQmJSUZLMvgMwR0AAYVpUqVWyuY9m+fXuO097O%0Anz+vEydOWJdzuvdZ+htZ9+/fP9v2vb29M1wLdObMmWz3SRUUFKSxY8eqatWqKlKkiKpUqaJBgwbl%0AqrpkXFycdu/ebV1u27Ztjte01KhRw2aULjY21u5pjqNGjcpyhMLb21sTJkywmT66aNEiu9pNLz4+%0A3jpaKqWMRnz55ZfZfjjv2rWrunbtal3eunWrQkND83T8/NK1a9csA3eVKlUyFKCoUKGChg0bJien%0AjP8du7i4qGfPnjaP5TR9MtWIESOyHG329fXVxIkTbYrcLFiwIMN2586d08aNG63LlSpV0hdffJHt%0AtU59+/ZV586drcvXrl3TTz/9ZFefP//8c3Xv3l0lS5aUp6enGjVqpDfffNOufdMLCwuzea169Oih%0AatWqZbvPU089ZfO7Hhoaate06hIlSmjcuHEZCr+k8vHxsQmukmy+iEgVGRlpLfAipdwT8vPPP7ep%0AaJuWn5+fPvjgA+tyUlKSzf6SNGfOHOvPxYoV06RJk1SuXLksn0urVq00ePBg6/KxY8f0+++/22xj%0AsVhs/s3r0KFDpqOvqV544QVVrlzZupzZcwdgi4AGwNDSjqLFxMTot99+y3b7tN8W53TvM4vFotq1%0Aa6tly5aqWrWqunTpYv32ODtpR42klMBjj4EDB971jbJjYmL03HPPqXHjxqpQoYKee+45u/arXr26%0AzfLt27dz3KdRo0Zq2rRpttv4+/vr+eefty6fO3cuTzcW37p1q80003/+858qUaJEjvv16dPHes4s%0AFotWrlyZ62PnFycnJ/Xq1SvbbdKH3c6dO9uMbqaXvkJf2tcoKzVr1lSHDh2y3aZ8+fLq0qWLdTks%0ALExHjx612Wb9+vXWKX+SNGjQoCzDQlqDBw+22c6eEZPatWvnOH0zN/7++289//zzevLJJ1W2bFk9%0A++yzdu2X9r2dnJxs1zVbHTp0yPF3NX1YTjtKlmrLli02I9v9+vXL8fVu0KCBtdiMn5+fdURPSpn2%0AGBISYl1OHd3LyYsvvmhTOGbFihU26y0Wi811Z/Z8QTVixAh9/fXXWrJkSZbTOwH8D9egATC0tm3b%0AavLkydaRs40bN2b7QS7tNMj69etnW93PZDJp0KBBue5T+oIj9kwXLF++vCpWrJjrY6Xn7++f6XUm%0AOUk/6mFPn+29sXebNm1sRmD++OOPLEfdspL2WisnJye7q2P6+vqqRo0aOnz4sCTp4MGDuTpufgoI%0ACMixImL6EcGcblGQ/oN/TtMFJdmMYGWnXbt2Nrdx2Ldvn2rUqGFdTntOfHx87CqfL6X0+amnnrK+%0AF8+ePauoqKhsR0PtqWyYG9WqVdOIESNyvV9e3tvZTaFO5evrKzc3N+u1oJkV3kn7eru5udncpiM7%0AU6dOlYeHh4oXL55le5L09NNP29Weq6urGjZsaP2yK/W6wlROTk6qVKmSNfwtWrRIvr6++sc//pFl%0AoHTUrTiAwooRNACG5u3tbXNfnh07dmT5IfXw4cM212DYe+8ze6Re8D979mx9+umnNuvSjjJkJe0H%0A34JgsVgUHh6urVu36quvvsowhc2ePudU3CFVYGCgzchj+pEYe/z111/Wn0uXLm3X6FmqtKNMp06d%0Asqv6oyNUqFAhx23Sj9CWLl06V9vbUzHPnsAgpYSYtO2fPn3a5jhpr62sUaNGttPY0kv7gTx9W5kp%0A6PdHquTkZF24cEEbNmzQuHHjbEbgU9fnxN6CF2mnlGY2dTLt61+5cmW7RiullOnA6cOZZPuecnZ2%0AtplmmJO01yjevHkzw7VtaUfNk5KSNGXKFLVr107Dhg3TypUrrUVRAOQNI2gADK9jx47aunWrpJRr%0AsHbu3Jnpt8FpP1wVL148x3ufZSY8PFx//fWXzp07p7CwMIWHh+vSpUt2TS3LTk4fxPPKYrHo9OnT%0AOn78uEJDQ236nN30rJw+6Ds7O9t9bzFXV1eVKlXK+qEstUJgbqSd8nXlyhW7qnVmxmw2Kzo6Ot/u%0AyZYbeSlmkdt73+XE2dnZrqAoZTxvV65csa6LjY21GT2yt82sts/p/VOqVKlctZ9bSUlJOn78uE6c%0AOKELFy7o4sWL1vdJduXx7QnEWV17ll7a6c2ZtZv2utDsrhOzV9r3VFJSkt0joJmJiIiw6dMLL7yg%0A3bt3WyupSin/Nm/btk3btm2TlBJcGzdurObNm6tevXq5CvjAg46ABsDwmjRpIl9fX+sH/02bNmUI%0AaGazWVu2bLEut27d2uYb65z8+uuvmjt3rs23zllxdna2+55sqTw9PXO1fU4SExO1ZMkS/fjjjxm+%0A3c5Mbvuc2Tfy9m6f9joYeyQnJ9t9HZ89YmJi7klAc3NzK/Bjple8ePFMC45kt32qtIE+OjraZjt7%0AQ0hW2+f0O5GbEdPciIuL0/fff68VK1bY9cVBXt7b9o50ZScxMdE6/VHK/fsvMzExMXfdRlZtOTs7%0Aa/z48Zo1a5YWLFiQ6ah1aGioQkNDtXjxYvn6+qpz58565ZVXcv27BDyICGgADM/FxUVt27a1Xi+z%0Ae/du3b592+ZDzO7du20+VNpbFMBsNuvzzz/X2rVrs9zG1dVVlStXVs2aNfXEE0+odOnS6tu3b66e%0AQ3aFIHIrIiJC7777rk21yvSKFy+uRx55RLVq1VLDhg0VEhKiSZMm5Vsf0ks7FSy3H1iTk5PtGqmw%0AV043DHaUuy0Akx/sKXKTVtowkjbYpT8fuX1u6UNOTqExP98fqUJDQ/XOO+9k+wWGl5eXqlevrtq1%0Aa6tRo0b65ZdfMq1o6WiO+N2x91Ya9sjsPeXm5qaBAweqW7du2rBhg7Zu3ao///wz04B78+ZNzZ07%0AVz/99JOmTZuWq+mWwIOIgAbgvtCpUydrQIuPj9f27dv1zDPPWNennd5YoUIFuy9KnzZtmk04M5lM%0Aqlevnp544gkFBgaqUqVKKl++vM30nFOnTt3t08mzpKQkDR061CacFSlSRE2aNFHt2rVVtWpVBQQE%0AqEyZMjb7pa3mZg97ilGklXYELLffkLu4uKhIkSLWYwYFBd3ze5rdr+ypzpnV9mlHsdKPaOV2VDT9%0AiGh2pfkd4fbt2xnCmaenp5o1a6aaNWuqSpUqCggIkJ+fn81+mzZtKtB+pkr/HrCnemROPD09dePG%0ADUnSo48+qnnz5t11m5nx9fVV9+7d1b17d8XExOjAgQPat2+ffv/9d4WFhdlsGxERoSFDhmjJkiX5%0AMvIIFFYENAD3hWrVqikwMNB6If2mTZusAe327dvauXOndVt7qw9eunRJCxcutC57e3tr0qRJqlmz%0AZrb75fZDcH76+eefbaZh1qxZU+PHj8/xGp7c9jkhIUE3b97MsSqhlFKRLvWDoKQM4dAePj4+1muh%0AcroZM7IWHx+fY8XEVHfu3LE5b2lLsHt6esrV1dU6de3ChQu56kf6+9Hl5XfibixYsMAmnDVv3lz/%0A/ve/c5xqfC/f22nfA7kpsnHr1i3Fx8dnmNbr6+urc+fOSSq491SJEiXUqlUrtWrVSlLK78HatWu1%0AaNEi6yjclStX9PPPP9vc5gGALao4ArhvpK3K+Pvvv1u/1d+5c6f1P38nJye7A9qmTZtspnINGTIk%0Ax3AmKcO3wvk5PS8naW8j4OzsrM8++8yuAgvpP2Db0+e0VeWyc/ToUZspjva8humlvSF5SEhIhmug%0AsnP58mVdv369QM+DkWU39TWt48eP25y3tJUUnZycbO4JduzYsVxdm/Xnn3/aLD/88MN275sf0t5g%0A28PDQ59++qld14Gmf28XpLT3Kjxz5ozd1UiXLVumZ555Ri1atFDXrl2to5dp31MxMTG5Gvm/fv26%0Arly5kuU5T05O1qVLl3K8rUVAQIAGDhyo8ePH2zyel0qvwIOEgAbgvtG+fXvrNTZms1m//vqrJFmr%0AhknSk08+afe39ek/jNWvX9+u/VKPmyq3RQXuRto++/v721XtLT4+Xr///rvNY/aUD9++fbtdfVq3%0Abp3Ncr169ezaL6t9kpKSsr0mMK3k5GQNHDhQHTt2VLNmzdSjR498vfbmfrR582a7tlu/fr31Z5PJ%0ApEaNGtmsT1uuPzIyUrt377ar3ejoaO3YscO6HBAQkG9FW+y5Vis1PKSqXr26XUU3bty4kSE4FOR7%0AO+207Pj4eJsKidlJfW/fuXNH8fHx1inG6W+38NNPP9ndl48//lidO3dWs2bN9Pzzz9tU4Zw1a5Za%0Atmyp559/Xm+//bZd06GbNGliM831bqviAoUdAQ3AfSP9zXK3bt2qhIQE/fbbb9bHcnPvs/QjLlFR%0AUTnus23btgwBrSADQdo+37p1y66gNW3atAwV7Oz5dv6nn37S+fPns93mxIkTNtf/Pfnkk3m6IXe7%0Adu1sqm7OmzfPpkx4VpYvX279MJ6YmKiHH34414UyCpsNGzZkmGKY3rlz52xC8BNPPJHhtgqdO3e2%0ACURTp061qwDLlClTbLZr3769vV3PUfpS7faMmtrzvpak8ePHZ3hfFOR7u23btjbFUubMmZNjQDx5%0A8qT++OMP63Lq1EIp5ebfaW/vsXLlSruuRd29e7e1zaSkJPn4+MjHx8e6/qGHHrKe38TERLu+TLl5%0A86ZNkHP0bRWA+x0BDcB9Je30xX379mnXrl3W60Y8PDz01FNP2d1W+hvMfv/999luv3nzZo0aNSrD%0A4wVZNbBSpUrWn2NiYrRixYost01KStK3336rH374IcO6tCW9sxIfH6/hw4dnGZQuXryooUOHWj9E%0Amkwm9enTJ8d2M+Pl5aUXXnjBuhwZGakhQ4bo2rVrWe5z4MABTZ482bpsMpn06quv5un4hUl8fLyG%0ADRtmc31ZWlevXtX//d//2fwO9OvXL8N2AQEBNh/4z58/r+HDh+vvv//O8tizZ8+2Ganx9vbWSy+9%0AlJenkan0xUYymwrr5ORkcx+2kJAQ7dmzJ8s279y5o9GjR2c6YlyQ7+2SJUvahNkTJ05ozJgxWYa0%0AyMhIffLJJ9aQ6urqqhdffNG63sXFRb1797Yux8fH6/3339fZs2ez7MOZM2cy/Bv32muv2Sy3bNnS%0AphDQ9OnTs50ObbFY9PXXX9uE6aZNm2a5PQACGoD7TLNmzeTl5SUppTjFN998Y13Xpk2bXFUGe/rp%0Ap22+kd+4caPeeust7d27Vzdu3FB8fLwuXryoTZs2adCgQfrwww8zLSJQkIUF2rVrZ7M8ceJEjRkz%0ARsePH1dMTIxu376tM2fO6IcfflDPnj01d+7cTEcZcuqzyWSSyWTSuXPn1Lt3b/3www+6fPmyEhIS%0AdOnSJc2bN0+9e/e2ublu165d9eSTT+b5ub3xxhuqWrWqdfn06dPq3r27Zs+erTNnzujOnTuKiorS%0AkSNHNGrUKL399ts2H6B79OihatWq5fn4hcm5c+fUo0cP/fDDD7py5YoSExMVHh6uBQsWqGfPnjZT%0AZV944YUM0+FSDR8+3GYUZvfu3eratauWLl2q8PBwJSYmKjIyUtu3b9eAAQMUHBxs3dZkMmnEiBHW%0A92t+SF918bvvvtONGzesNyhPlf59MmzYME2dOlUhISG6ffu29ZqsOXPmqGvXrllO/yvooiFDhgyx%0AGcn86aef9Nprr2nTpk2KiIiQ2WzW1atXtWzZMvXq1ctaBESSXn31VT300EM27b388stq2LChdfny%0A5ct69dVXNWXKFB0/flxxcXGKjY3V8ePHNWnSJPXp08dm+mFQUJCaN29u02bRokVtgl9MTIz++c9/%0A6ttvv9WJEycUFxcns9msiIgI7dixQwMHDrSZTlurVi0CGpCDB3seCID7jqurq9q2baslS5ZIsr0m%0AKzfTG6WUqnWvvvqq5syZY31s37592rdvX7b7BQYGKjY2Nk8V1+5W+/bttXr1apspSCtXrtTKlSuz%0A3a9FixY2UzNz6nORIkXUu3c+jfwVAAAgAElEQVRvzZgxQzdv3tSXX36pL7/8Msvt27Rpo8GDB+fi%0AmWR+zEmTJmnIkCHWb/lv3bql4OBgmw/+mQkKCtJbb711V8cvLB5//HEdPHhQUVFROZ63Fi1a6P33%0A389yvY+PjyZNmqT33nvPOpp55coVffHFF9n2wdnZWcOHD7cZgcsP5cuXt7lp/eHDh63VXCtXrmy9%0AFUf37t21YcMG6xTd+Ph4ff/99zmOkmf2PqlVq1a+PofseHp6auLEiRoyZIh15PrEiRP66KOPst2v%0Abdu2mY6Cmkwmff755/q///s/HTp0SFLKazF//nzNnz8/2zbr1q2rjz/+ONN1vXv31h9//GG9/i0+%0APl5z587V3Llzs22zfPnyGj9+vCHuGQgYGSNoAO47mQWxgICAPH2QGjBggF555RW7PjC4uLhYR3TS%0AHuvPP/+0u+La3XJyctKECRPUuHFju7YvUaKEPvzwQ02cONGmUMP+/ftz3Ldfv37q169ftjcZdnNz%0A0+uvv67Ro0fny7Vf/v7+mjVrljp37pzheqPMuLu7a+DAgRozZswDf+1ZqnfeeUe9e/fO9ry5u7tr%0AwIAB+uKLL3K8SXS1atX03Xff2R22HnnkEc2cOdMhZdSdnJw0ZMiQTJ9baGio9X1YrFgxTZ06VY89%0A9phd7ZYuXVpffPGFPvvsM5vfuwMHDuRPx3MhMDBQc+bMsWuUydXVVQMGDNCnn36a5fkuUaKEpk2b%0Apt69e9s1w8DZ2Vndu3fX1KlTsyyu4uLiookTJ+of//hHjjchT9W2bVvNnDkz3wrGAIUZ/5sBuO88%0A+uijqlKlis6cOWN9LLejZ6lMJpPefvtttW/fXitWrNDBgwd15coV/f333ypSpIi8vb1VpUoV1axZ%0AU+3bt5e/v7+klOswUkt53759Wxs3brS7vP/d8vT01Ndff609e/Zo3bp1OnbsmCIiIpSQkKDixYur%0AZMmSqlq1qurXr6+2bdtaP2S1aNFCy5cvl5QS0C5dumRz76vM9O/fXy1atNCyZcv0xx9/6Nq1a3J3%0Ad1fZsmXVtGlTPfvsszm2kVseHh4aOXKkXn31VW3cuFH79u3TxYsXrVPYvLy8VKVKFTVo0EAdOnSw%0A615tD5pBgwbp6aef1rJly3TgwAFdv35drq6uqlSpkpo0aaLnnnvOZupiTkqVKqXx48fr5MmT2rx5%0As/bt26erV68qOjpabm5u8vf3V+3atdW6dWubKXWO0L59e/n6+mrRokU6ceKEoqOj5e7urjJlyujm%0AzZvWKq5lypTRrFmztHXrVm3evFnHjx9XZGSkkpOTVbx4cZUuXVrVqlVTgwYNFBQUJDc3N0lSgwYN%0ArNesbdq0SYMHD7arCmR+KlOmjL766isdOXJEmzdvtp7DW7duycPDQxUrVlTDhg31/PPP21Vww9XV%0AVYMGDVK3bt20ceNG/fbbb7pw4YL19fD09NTDDz+s+vXr65lnnslQMCYz7u7uGjp0qLp166aff/5Z%0Ahw8f1vnz5xUTE6Pk5GT5+PiodOnSatiwoVq1asX0YyAXTFFRUdw4BgCA+9SOHTtspinOnTvX7pEj%0AAIDxMMURAAAAAAyCgAYAAAAABkFAAwAAAACDIKABAAAAgEEQ0AAAAADAIAhoAAAAAGAQBDQAAAAA%0AMAjugwYAAAAABsEIGgAAAAAYBAENAAAAAAyCgAYAAAAABkFAAwAAAACDIKABAAAAgEEQ0AAAAADA%0AIAhoKFROnz6t06dP3+tu4P/jfBgP58RYOB/GwzkxFs6H8XBOHI+ABgAAAAAGQUADAAAAAIMgoAEA%0AAACAQRDQAAAAAMAgCGgAAAAAYBAENAAAAAAwCAIaAAAAABgEAQ0AAAAADIKABgAAAAAGQUADAAAA%0AAIMgoAEAAACAQRDQAAAAAMAgCGgAAAAAYBAENAAAAAAwCAIaAAAAABgEAQ0AAAAADIKABgAAAAAG%0AQUADAAAAAINwudcdAAAAwL3j/d2le92FbBRL+WunkfsoRb1W/l53AYUII2gAAAAAYBAENAAAAAAw%0ACAIaAAAAABgEAQ0AAAAADIKABgAAAAAGQUADAAAAAIMgoAEAAACAQRDQAAAAAMAgCGgAAAAAYBAE%0ANAAAAAAwCAIaAAAAABgEAQ0AAAAADIKABgAAAAAGQUADAAAAAIMgoAEAAACAQRDQAAAAAMAgCGgA%0AAAAAYBAENAAAAAAwCAIaAAAAABgEAQ0AAAAADIKABgAAAAAGQUADAAAAAIMgoAEAAACAQRDQAAAA%0AAMAgCGgAAAAAYBAENAAAAAAwCAIaAAAAABgEAQ0AAAAADIKABgAAAAAGQUADAAAAAIMgoAEAAACA%0AQRDQAAAAAMAgCGgAAAAAYBAENAAAAAAwCAIaAAAAABgEAQ0AAAAADIKABgAAAAAGQUADAAAAAIMg%0AoAEAAACAQRDQAAAAAMAgCGgAAAAAYBAENAAAAAAwCAIaAAAAABgEAQ0AAAAADIKABgAAAAAGQUAD%0AAAAAAIMgoAEAAACAQRDQAAAAAMAgCGgAAAAAYBAENAAAAAAwCAIaAAAAABgEAQ0AAAAADIKABgAA%0AAAAGQUADAAAAAIMgoAEAAACAQRDQAAAAAMAgCGgAAAAAYBAENAAAAAAwCAIaAAAAABgEAQ0AAAAA%0ADIKABgAAAAAG4XKvO+BoZrNZP/74o1atWqXw8HD5+fnp2Wef1auvvioXl5yf/vHjxzV79mwdOnRI%0AcXFxKlOmjFq3bq2+ffuqaNGiNtveuXNHc+fO1caNG3X9+nWVK1dOL730kl566SWZTCZHPUUAAAAA%0AhUShH0GbMGGCvv76a5UoUUJdu3ZVqVKlFBwcrJEjR+a47/79+9WvXz/t2bNHjRo1UteuXeXl5aX/%0A/ve/evPNNxUfH2/dNikpSSNGjNCcOXMUEBCgrl27ytnZWRMmTNCUKVMc+RQBAAAAFBKFegTtyJEj%0AWrFihYKCgjR27FiZTCZZLBaNGjVK69at044dO9S8efMs9//iiy+UnJysWbNmqUaNGpIki8WisWPH%0AauXKlVq6dKl69uwpSdq0aZN27dqlXr16afDgwZKkN954Q4MHD9bChQvVsWNHVa1a1fFPGgAAAMB9%0Aq1CPoC1ZskSS9Prrr1unGJpMJr311lsymUxatWpVlvuePXtW58+fV8uWLa3hLHX/vn37SpL27Nlj%0AfXzp0qVydnZWnz59rI+5uLjojTfekMVi0erVq/PzqQEAAAAohAr1CNrBgwfl7e2tKlWq2DxeqlQp%0AVaxYUQcPHsxy3+LFi+vtt9/OsK8kubm5SZLi4uIkSQkJCTp69KiqVaumEiVK2Gxbo0YNFSlSRH/8%0A8cfdPh0AAAAAhVyhDWgJCQm6du2aatasmen6smXLKjQ0VJGRkfLx8cmwvkyZMnrllVcy3Xfbtm2S%0ApMqVK0uSLl++rKSkJD300EMZtnV2dlaZMmV04cKFPD4TAAAAAA+KQhvQYmJiJEkeHh6Zrk99PDY2%0ANtOAlpWIiAgFBwdLkp5//nlJUnR0dI7HCg0NldlstqtypD1Onz6dL+0UVrw+xsL5MB7OibFwPozn%0AwTonxe51B+57D9bvS4oH8TnbIzAw8K7bKLTXoJnNZkn/m46Ynqurq6SUkTZ7xcbG6t1339XNmzfV%0AtWtX67VpjjgWAAAAgAdPoR1Bc3d3lyQlJiZmuj718SJFitjVXmRkpN555x2dOHFCzZo10zvvvGNd%0Al9pGdscymUx2H8se+ZHOC6PUb3N4fYyB82E8nBNj4XwYzwN5TnZeutc9uO89SL8vD+R7pIAV2hE0%0ADw8POTk5KTY2NtP1qY9nNS0xrYsXL6pv3746ceKEWrRooXHjxtlMVfT09LRpM7NjFStWTE5Ohfbl%0ABgAAAJAPCm1icHV1lb+/v8LDwzNdHx4eLm9vb3l5eWXbzqlTp9SvXz9dvHhRHTt21Lhx4zJMZSxb%0AtqxcXV0zPVZSUpKuXr2qihUr5v3JAAAAAHggFNqAJkl16tRRRESEQkNDbR6/fv26wsLCVKtWrWz3%0ADwsL06BBg3Tz5k316NFDn3zySaZFPlxcXFSjRg2dOnVKt2/ftll39OhR3blzJ8djAQAAAEChDmgd%0AO3aUJE2fPl3JycmSJIvFomnTpslisahLly5Z7pucnKyRI0cqMjJS3bp105AhQ6w3u87MM888o4SE%0ABM2YMcP6mNlstlZ8zO5YAAAAACAV4iIhktSgQQO1adNGmzZtUt++fVW/fn0dOXJEhw4dUlBQkJo1%0Aa2bdNjVY9e/fX5K0fft2HT9+XG5ubipatKhN8Erl5+enF198UZL07LPPas2aNVq0aJHOnDmj6tWr%0Aa8+ePTp9+rR69eqlqlWrFsAzBgAAAHA/K9QBTZJGjRqlypUra82aNVq8eLHKlCmjAQMGqHfv3jYj%0AYrNmzZL0v4B28OBBSSml8b/77rtM2w4MDLQGNGdnZ02ePFkzZszQli1bdPjwYZUvX15Dhw61bgMA%0AAAAA2TFFRUVZ7nUngPxC6Vdj4XwYD+fEWDgfxvMgnhPv7yizf7eiXit/r7tQYB7E90hBK9TXoAEA%0AAADA/YSABgAAAAAGQUADAAAAAIMgoAEAAACAQRDQAAAAAMAgCGgAAAAAYBAENAAAAAAwCAIaAAAA%0AABgEAQ0AAAAADIKABgAAAAAGQUADAAAAAIMgoAEAAACAQRDQAAAAAMAgCGgAAAAAYBAENAAAAAAw%0ACAIaAAAAABgEAQ0AAAAADIKABgAAAAAGQUADAAAAAIMgoAEAAACAQRDQAAAAAMAgCGgAAAAAYBAE%0ANAAAAAAwCJd73QEAAPBg8f7u0r3uQjaKpfy107h9jHqt/L3uAgAHYgQNAAAAAAyCgAYAAAAABkFA%0AAwAAAACDIKABAAAAgEEQ0AAAAADAIAhoAAAAAGAQBDQAAAAAMAgCGgAAAAAYBAENAAAAAAyCgAYA%0AAAAABkFAAwAAAACDIKABAAAAgEEQ0AAAAADAIAhoAAAAAGAQBDQAAAAAMAgCGgAAAAAYBAENAAAA%0AAAyCgAYAAAAABkFAAwAAAACDIKABAAAAgEEQ0AAAAADAIAhoAAAAAGAQBDQAAAAAMAgCGgAAAAAY%0ABAENAAAAAAyCgAYAAAAABkFAAwAAAACDIKABAAAAgEEQ0AAAAADAIAhoAAAAAGAQBDQAAAAAMAgC%0AGgAAAAAYhEtBHsxisejIkSM6dOiQLl++rFu3bql9+/Zq3ry5JGnNmjWqUaOGHn744YLsFgAAAAAY%0AQoEFtPXr12vmzJm6dOmSzeOPPfaY9efg4GDduHFDTz/9tIYNGyZPT8+C6h4AAAAA3HMFEtDGjh2r%0AVatWSUoZRUtlMpmsP5vNZt24cUMWi0WbNm3SsWPHNGPGDPn5+RVEFwEAAADgnnP4NWgzZszQypUr%0AZbFYZLFYVK9ePb322msZtktISFCjRo2sAe7ixYsaOXKko7sHAAAAAIbh0IB26dIlzZs3TyaTSSVL%0AllRwcLCmT5+uN954I8O2xYoV01dffaXp06fLx8dHknTw4EHt2LHDkV0EAAAAAMNwaEBbtmyZzGaz%0ATCaTxo0bp7p16+a4T7169TR+/Hjr8oYNGxzZRQAAAAAwDIcGtL1798pkMqlevXqqVauW3fvVrl1b%0ADRo0kMVi0dGjRx3YQwAAAAAwDocGtCtXrkhSrsJZqkcffVSSFBERka99AgAAAACjcmhAi4+PlyQV%0ALVo01/u6ubnld3cAAAAAwNAcGtBSi32kv/eZPUJCQmzaAAAAAIDCzqEB7ZFHHpHFYtGvv/6qhIQE%0Au/e7dOmSdu3aJZPJpEceecSBPQQAAAAA43BoQHvqqackSVFRUfr666/t2icmJkYffPCBNdA1b97c%0AUd0DAAAAAENxaEDr0KGDAgICJEnLly/XRx99pDNnzmS6bVxcnFatWqWePXvq9OnTMplMKlOmjDp0%0A6ODILgIAAACAYbg4snEnJyeNGTNG/fv3V1xcnLZs2aItW7bIxeV/h125cqXWrl2r0NBQJSUlSZIs%0AFovc3Nw0evRom20BAAAAoDBz6AiaJFWtWlXffPON/P39ZbFYZLFYlJiYKJPJJEkKCwvT2bNnZTab%0Areu9vLw0ceJE1a5d29HdAwAAAADDKJDhqccee0wLFy7U8uXLtXLlSoWFhclisWTYzs/PTx07dlT3%0A7t3l6+tbEF0DAAAAAMMosPmDxYoVU69evdSrVy9FRETo7NmziomJUVJSkjw9PVW+fHlVrFixoLoD%0AAAAAAIZzTy7w8vPzk5+f3704NAAAAAAYlsOvQUt1/fp1zZ49W2vWrMl0/bJly/Tyyy9r2rRpunbt%0AWkF1CwAAAAAMo0BG0ObPn6/g4GAlJiaqVatW6tSpU4ZtLl68qNDQUH3//fdaunSp3n///Uy3AwAg%0AN7y/u3Svu5CNYil/7TRyH6Wo18rf6y4AwAPD4QFtzpw5mjFjhrUoyIULFzLdLjIyUlJKif24uDh9%0A9tlnkkRIAwAAAPDAcOgUx7Nnz2rWrFnWcNa6dWsNHTo0023//e9/a8mSJXrppZdkMplksVg0ceJE%0ApjsCAAAAeGA4NKAtW7ZMSUlJMplMGjx4sMaMGaO6detmuX3FihU1dOhQffDBB5KkO3fuaOnSpXfV%0AB7PZrIULF6pr165q3ry5unTpotmzZ8tsNue6rR07dqhBgwY6depUpus/+eQTNWjQINM/33zzzV09%0ADwAAAACFn0OnOB44cEAmk0nVq1dXz5497d6vS5cuWrVqlY4dO6Y9e/Zo4MCBee7DhAkTtGLFCtWp%0AU0fNmzfX4cOHFRwcrNOnT2vcuHF2t3Pu3DmNHj06221CQkLk6+urF154IcO67IIpAAAAAEgODmhX%0Ar16VJNWvXz/X+zZo0EDHjh3TxYsX83z8I0eOaMWKFQoKCtLYsWOtUydHjRqldevWaceOHWrevHmO%0A7ezfv18ffvihoqKistzGbDbr/Pnzatasmfr375/nPgMAAAB4cDl0imNCQoKklJtU51bRokUlKU9T%0AEVMtWbJEkvT666/LZDJJkkwmk9566y2ZTCatWrUq2/3v3Lmjzz77TG+//bYsFouqV6+e5bbnzp2T%0A2WxW1apV89xfAAAAAA82hwY0X19fSdKZM2dyvW9qtUcfH588H//gwYPy9vZWlSpVbB4vVaqUKlas%0AqIMHD2a7/82bN7V69Wo1bdpUCxYsyNBOWiEhIZKkwMDAPPcXAAAAwIPNoVMcH3vsMW3btk07d+7U%0AtWvXVLp0abv2i4qK0vbt263Xr+VFQkKCrl27ppo1a2a6vmzZsgoNDVVkZGSWIbBEiRKaOXOm6tSp%0Ak+PxTp8+LSklWPbr108hISFyd3dX06ZN9eabb6pUqVJ5eh4AAAAAHhwODWhPP/20tm3bpoSEBH3w%0AwQeaPHmyPD09s93nzp07+vjjjxUbGyuTyaSgoKA8HTsmJkaS5OHhken61MdjY2OzDGgeHh52hTPp%0AfyNos2bNUqtWrVSzZk0dPXpUa9as0d69ezV79myVKVMmt08jS6mBEJnj9TEWzofxPFjnJPfT7GEr%0A/39fOCd3g/NhPA/Wv6kpHsTnbI/8mE3n0CmOrVu3VuXKlSVJx44dU7du3TR//nydP3/eem+0VBcu%0AXNAPP/ygbt26ad++fTKZTKpcubLatWuXp2OnXrvm5uaW6XpXV1dJ/7tO7m65u7urQoUKmjt3rj79%0A9FMNGTJEM2fO1BtvvKFr167pyy+/zJfjAAAAACi8HDqC5uTkpNGjR+uNN95QbGysIiIi9M033+ib%0Ab76Rk5OTihcvLkmKi4tTUlKSdT+LxSIvLy+NHz/eWtwjt9zd3SVJiYmJma5PfbxIkSJ5aj+9CRMm%0AZPp4nz59tHr1au3YsUNxcXF5KpiSGa51y1zqtzm8PsbA+TCeB/Kc7Lx0r3tw38v33xfOyV3hfBjP%0Ag/Rv6gP5/0gBc+gImiRVrVpVM2bMUGBgoCwWi/VPUlKSYmJiFBMTI7PZbLPukUce0ezZs1WhQoU8%0AH9fDw0NOTk6KjY3NdH3q41lNgcwvTk5OCgwMVFJSkq5du+bQYwEAAAC4vzl0BC1V5cqV9f3332vP%0Anj3atm2bfv/9d12/ft2mhH7JkiVVp04ddejQQc2aNcvzyFkqV1dX+fv7Kzw8PNP14eHh8vb2lpeX%0A110dR0q5bu706dNyd3dXtWrVMqyPj4+XlPV0SwCFi/d3Rv42+v+P4hv4G/Oo18rf6y4AAHDPFEhA%0AS9W4cWM1btzYuhwdHS2z2SxPT0+HhJc6dero559/VmhoqAICAqyPX79+XWFhYWrWrFm+HCciIkJ9%0A+/ZV1apVtXDhQpt1d+7c0cmTJ+Xj46OyZcvmy/EAAAAAFE4On+KYHS8vL/n5+TlsZKljx46SpOnT%0Apys5OVlSyvVt06ZNk8ViUZcuXfLlOOXLl1f16tUVEhKi9evXWx+3WCz65ptvFBkZqRdffPGuRwUB%0AAAAAFG4FOoJW0Bo0aKA2bdpo06ZN6tu3r+rXr68jR47o0KFDCgoKshlBmzFjhiSpf//+eTrWiBEj%0A9Oabb+pf//qXfvnlF5UtW1aHDh3S8ePH9fjjj6tPnz758ZQAAAAAFGIFGtCuXbumiIgIJSQkKDk5%0AOUOp/azUq1cvz8ccNWqUKleurDVr1mjx4sUqU6aMBgwYoN69e9uMaM2aNUtS3gPao48+qrlz5yo4%0AOFj79+/Xrl27VLZsWeuxuP4MAAAAQE5MUVFR9qWku7By5UotWLBAYWFhud7XZDJpz549DugVCiNK%0AvxrLg3o+jF0kxPjyu0gI5+PucU6MhfNhPA9ScaMH9f/2guTwEbQJEyZo2bJlkmT3iBkAAAAAPIgc%0AGtD++OMPLV26VCaTyRrOypYtKx8fn3y7QTQAAAAAFBYODWirVq2y/tyoUSN98MEHlJoHAAAAgCw4%0ANKAdPHhQklSqVClNmDCBQhkAAAAAkA2H3gctMjJSJpNJQUFBhDMAAAAAyIFDA1rx4sUlST4+Po48%0ADAAAAAAUCg4NaAEBAZKkS5co3woAAAAAOXFoQGvdurUsFou2b9+uuLg4Rx4KAAAAAO57Dg1ozz//%0AvB5++GFFR0dr9OjRMpvNjjwcAAAAANzXHFrF0dXVVV9++aUGDx6srVu3qnv37nr22WdVo0YN+fn5%0A2X0vNH9/f0d2EwAAAAAMwaEBrUePHpIks9ksi8WiCxcu6Ntvv81VGyaTSXv27HFE9wAAAADAUBwa%0A0M6cOSOTySRJ1r8tFosjDwkAAAAA9y2HBjSmJgIAAACA/Rwa0FatWuXI5gEAAACgUHFoFUcAAAAA%0AgP0IaAAAAABgEIYPaMeOHbvXXQAAAACAAuHQa9DS+vPPP3XixAnFxcVZy+6nZbFYZLFYZDabdefO%0AHUVHR+vEiRO6cOECZfYBAAAAPBAcHtAuXbqkESNG6NSpU7ne12KxWMvzAwAAAEBh59CAZjab9c47%0A7ygsLMzufUwmk83oWrly5RzRNQAAAAAwHIcGtHXr1iksLMwauurXr6/AwEBFRERo06ZNcnZ2Vo8e%0APRQfH6/IyEgdOHBAN2/elCS5urpqypQpqlevniO7CAAAAACG4dCAtnPnTuvPI0eO1LPPPitJio6O%0A1ubNm5WcnKxWrVqpRo0aklKmNM6ZM0czZ86U2WzW3LlzCWgAAAAAHhgOreJ48uRJmUwmBQYGWsOZ%0AJHl5eSkgIECStH//fuvjJpNJffv21SuvvCKLxaK9e/fq999/d2QXAQAAAMAwHBrQYmJiJEn169fP%0AsK5q1aqyWCw6fvx4hnX9+vWTp6enJGnjxo2O7CIAAAAAGIZDA1pCQoIkydfXN8O6SpUqSZLOnDmT%0AYZ2bm5uaNm0qi8WikydPOrKLAAAAAGAYDg1oJUqUkCQlJiZmWPfQQw9JksLDw2U2mzOsL1++vCTp%0AypUrDuwhAAAAABiHQwNaqVKlJEkXLlzIsC41gCUlJSk0NDTD+tRS+3FxcQ7sIQAAAAAYh0MDWt26%0AdWWxWLRr1y7FxsbarKtYsaL154MHD2bYNyQkRJLk7u7uyC4CAAAAgGE4NKA99dRTkqTY2FgNGjTI%0A5nozb29vPfTQQ7JYLFq4cKFNgDty5Ih27twpk8mkChUqOLKLAAAAAGAYDg1o9erV0+OPP26t1tiz%0AZ09NmzbNur5Tp06SUq5D69GjhyZPnqxRo0bprbfeUnJysiSpUaNGjuwiAAAAABiGQwOaJI0ZM8Y6%0AUiZJrq6u1nXdunWTv7+/JOnatWtatGiRfv75Z2v1xxIlSqhr166O7iIAAAAAGILDA5qvr68WLFig%0Avn37yt/fX+XKlbOuK1q0qKZMmaKAgABZLBbrH0ny8fHRxIkT5efn5+guAgAAAIAhuBTEQYoUKaL+%0A/furf//+GUrqBwQEaMGCBdq6dav++usvJSYmKjAwUG3atJGHh0dBdA8AAAAADKFAAprNAV0yHtLF%0AxUVt2rRRmzZtCro7AAAAAGAYDg1os2bNkiQ1bNhQtWrVytW+O3bs0OrVqyVJEyZMyPe+AQAAAIDR%0AODSgzZw5UyaTSUWLFs11QDt79qx+/fVX+fj4OKh3AAAAAGAsDi8SklfXrl2TJN2+ffse9wQAAAAA%0ACsZdj6AlJSVp/vz5SkxMzHKb33//XX///bdd7SUnJys8PFwbNmyQyWSSr6/v3XYRAAAAAO4Ldx3Q%0AnJ2dFRcXp3nz5mW63mKxaO/evdq7d2+u2rVYLDKZTGrRosXddhEAAAAA7gv5MsXxn//8p8qWLWtz%0AL7PU+5lJyvC4PX8kqVatWnrjjTfyo4sAAAAAYHj5UiTE3d1dEydO1PHjx20eHz16tEwmk55++mk1%0AatQox3ZMJpOcnZ1VvHhxlStXTlWqVMmP7gEAAADAfSHfqjhWqVIlQ6AaPXq0JOnRRx9Vp06d8utQ%0AAAAAAFAoObTMfpMmTeTh4cFIGAAAAADYwaEBrVSpUtqyZYucnZ3l6empGjVqOPJwAAAAAHBfc+h9%0A0A4cOKDY2FitX79e1+g8IWUAACAASURBVK9fd+ShAAAAAOC+59CAljaUPfHEE448FAAAAADc9xwa%0A0Ly9va0/x8fHO/JQAAAAAHDfc2hAe+6556w/L1682JGHAgAAAID7nkOLhLz22mu6efOmli5dqu+/%0A/17R0dF66aWXFBgYKJPJ5MhDAwAAAMB9x6EBbdGiRSpXrpyaNGmi3bt3a/Xq1Vq9erWKFi0qf39/%0AeXp6ytnZOds2TCaTvv32W0d2EwAAAAAMwaEBbcqUKdaRstS/LRaL4uLidO7cuRz3t1gsjLQBAAAA%0AeGA4NKBJKSErN48DAAAAwIPKoQFt+vTpjmweAAAAAAoVhwa0evXqObJ5AAAAAChUHFpmHwAAAABg%0AP4dfg5aZM2fOKDw8XNHR0XJycpKnp6fKlSunypUrUxQEAAAAwAOrwALazZs3NX/+fK1Zs0YxMTGZ%0AbuPh4aE2bdqob9++KlmyZEF1DQAAAAAMoUCmOO7bt089evTQwoULFR0dLYvFkumfW7duacWKFerV%0Aq5f27NlTEF0DAAAAAMNw+AjaX3/9pffee0+JiYnW0vq+vr4KDAyUl5eXkpOTFRUVpZCQkP/H3p2H%0AVVXu//9/LUZBQJxSch7TcCoVNNEUh0q0Y2aZpVmRDWZ+0mw0m6zsZPOgqY1mZqZ5IMGBFFQQR1RO%0AZIrVccB5QGUSNqzfH/7Y30gcY7MXm+fjurrStda913u5dLNf+77XfSszM1OmaerEiRN6+umnNWvW%0ALLVq1crRJQIAAACAJTg0oNlsNk2cOFH5+fmSpGuvvVaPP/74eWd33LRpkz755BP9+uuvys/P18SJ%0AEzVv3jx5eno6skwAAAAAsASHDnFcvHixDh48KMMwFBYWplmzZl1w6v1OnTrps88+U/fu3SVJGRkZ%0AWrZsmSNLBAAAAADLcGhAW7VqlaSzk3+89NJL8vC4eIedu7u7XnrpJfn7+0uSVqxY4cgSAQAAAMAy%0AHBrQ0tPTZRiGbrzxRgUEBFxyO39/f914440yTVM7duxwYIUAAAAAYB0ODWiZmZmSpAYNGlx22+I2%0AJ0+eLNOaAAAAAMCqHBrQvL29JUk5OTmX3TY7O1uS5OPjU6Y1AQAAAIBVOTSgBQUFyTRNbdy48bLb%0Abtq0SZJ01VVXlXVZAAAAAGBJDg1oxTM2bt++XQkJCZfcLj4+Xr/++qsMw1CnTp0cVB0AAAAAWItD%0AA9rgwYNlGIYk6eWXX9bq1asv2mbVqlV69dVXJUmGYehf//qXI0sEAAAAAMtw6ELVjRs31u23364F%0ACxYoLy9PTz/9tNq1a6fw8HC1bNlSAQEBMgxDmZmZSk9P14oVK/Tf//5Xpmnaw1mzZs0cWSIAAAAA%0AWIZDA5ok/d///Z/279+vtWvXyjAMpaamKjU19bzHm6YpSercubMmTJjg6PIAAAAAwDIcOsRRkry8%0AvPTOO+8oMjJSPj4+Mk3zgv/5+voqMjJSH3zwwSUtbA0AAAAArqJcEpCbm5seeughDR06VGvWrNGm%0ATZu0f/9+nTx5UqZpKiAgQA0aNFCHDh0UHh4uf3//8igLAAAAACylXLuoqlWrpgEDBmjAgAHleVoA%0AAAAAqBAYQwgAAABYSOCXGc4u4QJ8z/4v0bo1Zt5fz9kl/CPlHtCOHj2q9evX6+DBgzp+/Lg8PDxU%0As2ZN1a9fX126dJGvr295lwQAAAAAllBuAW3z5s2aPn260tLS7DM1/p2np6e6dOmiMWPGqFGjRuVV%0AGgAAAABYQrkEtDfeeEPR0dGSdN5wJkn5+flas2aN1q1bpzFjxmjo0KHlUR4AAAAAWILDA9p7772n%0AqKgoGYYh0zTl5+enkJAQNWvWTP7+/ioqKtKpU6f0+++/a+PGjcrJyVF+fr7ee+89Va9eXf369XN0%0AiQAAAABgCQ4NaFu3btW8efNkGIYMw9CoUaM0fPhweXt7l3p8Xl6evv76a3311VcqKirSa6+9pg4d%0AOuiqq6664hpsNpvmz5+vqKgo7d+/XzVr1tTAgQM1cuTIy15nbc2aNXryySc1Z84ctWzZstT6v/rq%0AKy1fvlxHjhzR1VdfrSFDhmjIkCEyDOOKrwEAAABA5eDQhaoXLlxo//UzzzyjyMjI84YzSapSpYoe%0AfvhhjR8/XtLZIY8//PDDP6ph6tSpev/99xUQEKChQ4eqdu3amjFjhl544YXLep0///xTkydPPu/+%0AwsJCPffcc/riiy/UqFEjDR06VO7u7po6dao+/PDDf3QNAAAAACoHhwa0bdu2yTAMBQcHa9CgQZfc%0A7o477tA111wj0zSVmJh4xedPTU3VokWLFB4erpkzZ2rMmDGaOXOm+vfvr5UrV2rNmjWX9DqbNm3S%0Aww8/rMzMzPMeExcXp6SkJA0fPlzvvfeexowZo9mzZ6tTp06aO3eudu3adcXXAQAAAKBycGhAO3bs%0AmCQpNDT0stt27dpVkrRv374rPn9x79uoUaPsQwwNw9Bjjz0mwzAUFRV1wfZ5eXl67bXXNGbMGJmm%0AqVatWp332AULFsjd3V333XeffZuHh4ceeeQRmaZpnyQFAAAAAM7HoQHN39//itt6eXlJ0gWHRF7M%0Ali1bFBgYqGbNmpXYXrt2bTVs2FBbtmy5YPvjx48rOjpa3bp107fffnvO6xTLz89XWlqaWrZsqYCA%0AgBL7goODVaVKFaWkpFzxdQAAAACoHBwa0Fq0aCHTNLVu3brLbrt9+3ZJUtOmTa/o3Pn5+Tp8+LDq%0A169f6v6goCCdPn1aJ06cOO9rBAQEaNasWXrnnXcuOFHJgQMHVFhYWOq53N3dVadOHe3Zs+fyLwIA%0AAABApeLQWRwHDx6sDRs26Ndff1V0dLRuvfXWS2qXlpampKQkGYZxyW3+7tSpU5IkPz+/UvcXb8/K%0AylL16tXPe0z79u0veq6TJ09e9Fy7d++WzWa77Jkjzyc9Pb1MXsdV8edjLZXvfvg6u4AKrez/vnA/%0A/inuibVwP6yHe2Itzvzc0aJFi3/8Gg7tQevVq5cGDBgg0zT15ptv6ttvv73gQtWSlJKSoieffFKm%0Aaapz584aMGDAFZ3bZrNJ+n9DJf/O09NT0tmetn+qPM8FAAAAwHU5tActNTVVAwcO1P79+5WSkqKP%0APvpI8+fPV3h4uFq1aqXq1avLw8ND2dnZ+vPPP5WcnKwtW7bINE15enqqZcuW+uyzzy54jgcffLDU%0A7cXPrhUUFJS6v3h7lSpV/sEVqsRrXOhchmGUybmKlUU6d0XF35jw52MNlfZ+JGY4u4IKrcz/vnA/%0A/jHuibVwP6yHe2ItFf1zh0MD2t9nTzRNUwcPHtR333133jamacowDNlsNn377bcXPcf5Apqfn5/c%0A3NyUlZVV6v7i7ecblng5iidDudC5fH195ebm0A5LAAAAABWcQwOapFKHNF5smOPF9hcrDn+l8fT0%0AVN26dbV///5S9+/fv1+BgYGqVq3aJZ3rQoKCguTp6VnquQoLC3Xo0CE1adLkH58HAAAAgGtzaEA7%0AX+9WeWnfvr2WLFmi3bt3q1GjRvbtR44c0d69exUWFlYm5/Hw8FBwcLB+/fVXZWdnq2rVqvZ9aWlp%0AysvLU9u2bcvkXAAAAABcl8OHODpTRESElixZounTp+uNN96Qm5ubTNPUJ598ItM0NWjQoDI7V//+%0A/bV161bNnDlT48aNk3R28pAZM2ZIUpmeCwAAAIBrcvgQR2cKCQlR3759FRcXp8jISHXs2FGpqana%0AunWrwsPDS/SgzZw5U5L00EMPXdG5Bg4cqMWLF+u7777T77//rlatWik5OVnp6ekaPny4mjdvXibX%0ABAAAAMB1uXRAk6RXXnlFTZs21eLFizVv3jzVqVNHDz/8sEaMGFHiGbbi2SKvNKC5u7vrgw8+0MyZ%0AM7VixQpt27ZN9erV01NPPaXbb7+9TK4FAAAAgGszMjMzL21GjjJgs9l06tSpy14PrG7dug6qCK6m%0A0k7rblGV9X4Efsn0yP9E5v31yvT1uB//HPfEWrgf1sM9sZayvh/lrVxmcVy4cKGio6O1a9cuFRUV%0AXVZ7wzCUnJzsoOoAAAAAwDocGtCKior01FNPKSkpSdKlT58PAAAAAJWRQwPaokWLlJiYaF+k2sfH%0ARw0aNGDRZgAAAAAohUMD2pIlS+y/HjlypEaNGiVPT09HnhIAAAAAKiyHBrQ//vhDhmGoffv2Gj16%0AtCNPBQAAAAAVnkPHGdpsNklS586dHXkaAAAAAHAJDg1oQUFBkqTCwkJHngYAAAAAXIJDA1q3bt1k%0AmqY2bNjgyNMAAAAAgEtwaEAbOnSo/Pz8lJaWVmLCEAAAAADAuRwa0OrUqaOXX35Znp6eevXVV/Xh%0Ahx9q7969jjwlAAAAAFRYDp3FUZK6d++uJ598UlOmTNHcuXM1d+5c+fj4yN/f/5LWQjMMQ4sWLXJ0%0AmQAAAADgdA4PaN99950++ugjGYYhSTJNUzk5OcrNzb1oW9M07e0AAAAAwNU5NKBt2rRJH3zwgT1o%0AmaZp3/fXXwMAAAAAHBzQvv/+e3s4a9iwoYYOHaoWLVqoZs2alzS8EQAAAAAqE4cGtB07dsgwDNWr%0AV0+zZ89WlSpVHHk6lJPALzOcXcIF+J79X6J1a8y8v56zSwAAAIBFObQb68SJE5Kk3r17E84AAAAA%0A4CIcGtACAwMlSV5eXo48DQAAAAC4BIcGtODgYElnhzoCAAAAAC7MoQFt8ODBMk1TiYmJSk9Pd+Sp%0AAAAAAKDCc2hACwkJ0YABA1RUVKQnnnhCycnJjjwdAAAAAFRoDp3FMT09XUOGDNGePXuUmpqqcePG%0AqUGDBrr22mtVq1YtValS5ZIWon7wwQcdWSYAAAAAWIJDA9rw4cPtAax4oeq9e/dq7969l/U6BDQA%0AAAAAlYFDA5okmaZ5wd9fzKX0sAEAAACAK3BoQKPnCwAAAAAunUMD2qhRoxz58gAAAADgUhw+xBGA%0AYwV+meHsEi7A9+z/Eq1co5R5fz1nlwAAACDJwdPsAwAAAAAuXZn0oKWkpJTFy5zX9ddf79DXBwAA%0AAAArKJOA9uijjzpstkXDMFjgGgAAAEClUKbPoF3uFPoAAAAAgP+nTAJa3bp1y+JlAAAAAKBSK5OA%0AFhUVVRYvAwAAAACVGrM4AgAAAIBFENAAAAAAwCIIaAAAAABgEQQ0AAAAALAIAhoAAAAAWAQBDQAA%0AAAAsgoAGAAAAABZBQAMAAAAAiyCgAQAAAIBFENAAAAAAwCIIaAAAAABgEQQ0AAAAALAIAhoAAAAA%0AWAQBDQAAAAAsgoAGAAAAABZBQAMAAAAAiyCgAQAAAIBFENAAAAAAwCIIaAAAAABgEQQ0AAAAALAI%0AAhoAAAAAWAQBDQAAAAAsgoAGAAAAABZBQAMAAAAAiyCgAQAAAIBFENAAAAAAwCIIaAAAAABgEQQ0%0AAAAAALAIAhoAAAAAWAQBDQAAAAAsgoAGAAAAABZBQAMAAAAAiyCgAQAAAIBFENAAAAAAwCIIaAAA%0AAABgEQQ0AAAAALAIAhoAAAAAWAQBDQAAAAAsgoAGAAAAABZBQAMAAAAAiyCgAQAAAIBFENAAAAAA%0AwCIIaAAAAABgEQQ0AAAAALAIAhoAAAAAWAQBDQAAAAAswsPZBTiazWbT/PnzFRUVpf3796tmzZoa%0AOHCgRo4cKQ+Pi1/+yZMnNXPmTCUmJur48eNq0qSJRowYob59+55z7IsvvqilS5eW+jr33nuvxowZ%0A84+vBwAAAIDrcvmANnXqVC1atEjt27dX9+7dtW3bNs2YMUPp6el68803L9g2NzdXjz/+uHbs2KE+%0AffqoTp06io+P18SJE3XixAndeeedJY7ftWuXatSoocGDB5/zWh06dCjT6wIAAADgelw6oKWmpmrR%0AokUKDw/XlClTZBiGTNPUK6+8otjYWK1Zs0bdu3c/b/t58+bpt99+01NPPaU77rhDkhQZGanIyEh9%0A/PHH6tOnj2rUqCHpbE/d//73P4WFhemhhx4ql+sDAAAA4Fpc+hm0H374QZI0atQoGYYhSTIMQ489%0A9pgMw1BUVNQF2y9cuPCcHrGqVavq/vvvV15enpYtW2bf/ueff8pms6l58+YOuBIAAAAAlYFLB7Qt%0AW7YoMDBQzZo1K7G9du3aatiwobZs2XLetvv27dPhw4fVoUMHubu7l9jXsWNHSVJKSop9265duyRJ%0ALVq0KKvyAQAAAFQyLjvEMT8/X4cPH1abNm1K3R8UFKTdu3frxIkTql69+jn79+3bJ0mqX7/+Oftq%0A1aolb29v7dmzx74tPT1dkrRnzx49+OCD2rVrl7y9vdWtWzc9+uijql27dllcFgAAAAAX5rIB7dSp%0AU5IkPz+/UvcXb8/Kyio1oJ08eVKS5O/vX2r7qlWrKjs72/774h60zz77TL169VKbNm2UlpamxYsX%0Aa8OGDfr8889Vp06dK7+gvykOhM7h68RzV3xlf++4H/8U98RauB/Wwz2xFu6H9XBPrMWZn5PLYjSd%0AywY0m80mSfLy8ip1v6enp6SzPW0Xal98XGnt8/Ly7L/39vZWgwYN9NZbb5UYUvnFF1/o008/1Tvv%0AvKO33nrr8i8EAAAAQKXhsgHN29tbklRQUFDq/uLtVapUueL2Pj4+9t9PnTq11OPuu+8+RUdHa82a%0ANcrJyZGvb9l8I+LUZ90SM5x3bhdQ5veO+/GPcU+shfthPdwTa+F+WA/3xFoq+pwQLjtJiJ+fn9zc%0A3JSVlVXq/uLt5xsCGRAQIEklhjH+VXZ29nnb/pWbm5tatGihwsJCHT58+FJKBwAAAFBJuWwPmqen%0Ap+rWrav9+/eXun///v0KDAxUtWrVSt3fsGFD+3F/d/ToUZ05c8Z+TF5entLT0+Xt7a2WLVuec/yZ%0AM2cknX+4JQAAAABILtyDJknt27fXsWPHtHv37hLbjxw5or1796pt27bnbVu3bl3VrVtXW7duVVFR%0AUYl9mzdvliR7+2PHjikyMlIvv/zyOa+Tl5enHTt2qHr16goKCvqHVwQAAADAlbl0QIuIiJAkTZ8+%0A3R6yTNPUJ598ItM0NWjQoAu2v+WWW3T48GH7gtfS2aGNX375pby9vdW/f39JUr169dSqVSvt2rVL%0AS5cutR9rmqY+/vhjnThxQrfffrt9sWwAAAAAKI3LDnGUpJCQEPXt21dxcXGKjIxUx44dlZqaqq1b%0Atyo8PFxhYWH2Y2fOnClJeuihh+zbRowYoZ9//lnvvPOOUlJSVK9ePcXHxysjI0MTJkwoMT3/c889%0Ap0cffVQvvfSSVq5cqaCgIG3dulXbt2/Xddddp/vuu6/crhsAAABAxeTSAU2SXnnlFTVt2lSLFy/W%0AvHnzVKdOHT388MMaMWJEiR6tzz77TFLJgObn56eZM2dq2rRpSkxMVHJysho3bqzXXntN/fr1K3Ge%0A1q1b66uvvtKMGTO0adMmJSUlKSgoyH4unj8DAAAAcDEuH9A8PDwUGRmpyMjICx63YcOGUrfXrFlT%0AkyZNuqRzNW7cWFOmTLnsGgEAAABAcvFn0AAAAACgIiGgAQAAAIBFENAAAAAAwCIIaAAAAABgEQQ0%0AAAAAALAIAhoAAAAAWAQBDQAAAAAsgoAGAAAAABZBQAMAAAAAiyCgAQAAAIBFENAAAAAAwCIIaAAA%0AAABgEQQ0AAAAALAIAhoAAAAAWAQBDQAAAAAsgoAGAAAAABZBQAMAAAAAiyCgAQAAAIBFENAAAAAA%0AwCIIaAAAAABgEQQ0AAAAALAIAhoAAAAAWAQBDQAAAAAsgoAGAAAAABZBQAMAAAAAiyCgAQAAAIBF%0AENAAAAAAwCIIaAAAAABgEQQ0AAAAALAIAhoAAAAAWAQBDQAAAAAsgoAGAAAAABZBQAMAAAAAiyCg%0AAQAAAIBFENAAAAAAwCIIaAAAAABgEQQ0AAAAALAIAhoAAAAAWAQBDQAAAAAsgoAGAAAAABZBQAMA%0AAAAAiyCgAQAAAIBFENAAAAAAwCIIaAAAAABgEQQ0AAAAALAIAhoAAAAAWAQBDQAAAAAsgoAGAAAA%0AABZBQAMAAAAAiyCgAQAAAIBFENAAAAAAwCIIaAAAAABgEQQ0AAAAALAIAhoAAAAAWAQBDQAAAAAs%0AgoAGAAAAABZBQAMAAAAAiyCgAQAAAIBFENAAAAAAwCIIaAAAAABgEQQ0AAAAALAIAhoAAAAAWAQB%0ADQAAAAAsgoAGAAAAABZBQAMAAAAAiyCgAQAAAIBFENAAAAAAwCIIaAAAAABgEQQ0AAAAALAIAhoA%0AAAAAWAQBDQAAAAAsgoAGAAAAABZBQAMAAAAAiyCgAQAAAIBFENAAAAAAwCIIaAAAAABgEQQ0AAAA%0AALAID2cX4Gg2m03z589XVFSU9u/fr5o1a2rgwIEaOXKkPDwufvknT57UzJkzlZiYqOPHj6tJkyYa%0AMWKE+vbte86xeXl5+uqrr7R8+XIdOXJEV199tYYMGaIhQ4bIMAxHXB4AAAAAF+LyPWhTp07V+++/%0Ar4CAAA0dOlS1a9fWjBkz9MILL1y0bW5urh5//HEtWLBAbdq00R133KHTp09r4sSJmj9/foljCwsL%0A9dxzz+mLL75Qo0aNNHToULm7u2vq1Kn68MMPHXV5AAAAAFyIS/egpaamatGiRQoPD9eUKVNkGIZM%0A09Qrr7yi2NhYrVmzRt27dz9v+3nz5um3337TU089pTvuuEOSFBkZqcjISH388cfq06ePatSoIUmK%0Ai4tTUlKShg8frrFjx0qSHnnkEY0dO1Zz585VRESEmjdv7viLBgAAAFBhuXQP2g8//CBJGjVqlH2I%0AoWEYeuyxx2QYhqKioi7YfuHChapRo4YGDx5s31a1alXdf//9ysvL07Jly+zbFyxYIHd3d9133332%0AbR4eHnrkkUdkmqaio6PL8MoAAAAAuCKXDmhbtmxRYGCgmjVrVmJ77dq11bBhQ23ZsuW8bfft26fD%0Ahw+rQ4cOcnd3L7GvY8eOkqSUlBRJUn5+vtLS0tSyZUsFBASUODY4OFhVqlSxHwsAAAAA5+OyQxzz%0A8/N1+PBhtWnTptT9QUFB2r17t06cOKHq1aufs3/fvn2SpPr165+zr1atWvL29taePXskSQcOHFBh%0AYWGpx7q7u6tOnTr2Y11B5v31nF0C/oL7YT3cE2vhflgP98RauB/Wwz2p3Fy2B+3UqVOSJD8/v1L3%0AF2/Pysoqdf/JkyclSf7+/qXur1q1qrKzs0sce6Fz5eXlyWazXWL1AAAAACojlw1oxWHIy8ur1P2e%0Anp6Szva0Xah98XGltT9z5kyZnAsAAAAAJBcOaN7e3pKkgoKCUvcXb69SpcoVt/fx8SnxGhc61jCM%0A854LAAAAACQXDmh+fn5yc3M77xDG4u3nG5ZYPNlH8TDGv8vOzra3LR4GeaFz+fr6ys3NZf+4AQAA%0AAJQBl00Mnp6eqlu3rvbv31/q/v379yswMFDVqlUrdX/Dhg3tx/3d0aNHdebMGfsxQUFB8vT0LPXY%0AwsJCHTp0yH4sAAAAAJyPywY0SWrfvr2OHTum3bt3l9h+5MgR7d27V23btj1v27p166pu3braunWr%0AioqKSuzbvHmzJNnbe3h4KDg4WDt37jynxy0tLU15eXkXPBcAAAAASC4e0CIiIiRJ06dPt4cs0zT1%0AySefyDRNDRo06ILtb7nlFh0+fNi+4LV0dmjjl19+KW9vb/Xv39++vX///srPz9fMmTPt22w2m2bM%0AmCFJFz0XAAAAABiZmZmms4twpIkTJyouLk7BwcHq2LGjUlNTtXXrVoWHh2vKlCkyDEOS7MHqoYce%0AsrfNysrSyJEjtXfvXvXq1Uv16tVTfHy8MjIyNGHCBN155532YwsLC/Xwww8rNTVVISEhatWqlZKT%0Ak5Wenq7hw4dr7Nix5XvhAAAAACoclw9oNptNX3/9tRYvXqwjR46oTp066t+/v0aMGFFiWvyQkBBJ%0A0oYNG0q0P3bsmKZNm6bExETl5uaqcePGGj58uPr163fOubKzszVz5kytWLFCJ0+eVL169XT77bfr%0A9ttvZ4IQAAAAABfl8gENAAAAACoKunUAAAAAwCIIaAAAAABgEQQ0AAAAALAIAhoAAAAAWAQBDQAA%0AAAAsgoAGAAAAABZBQAMAAAAAiyCgAQAAAIBFeDi7AABA+dm2bZv27t2rWrVqqXPnznJ3d3d2SQBw%0AXikpKdqzZ49q166t0NBQeXjw0RWuj7/lqHCysrK0YcMGtWvXTrVq1bJvT0lJ0Zw5c+wfPgcOHKj+%0A/fs7sdLKw2azKS0tTY0bN1a1atXs23///XfNmzdPe/fuVe3atTVgwACFhoY6sVLXl5ubq88++0wJ%0ACQl6/vnn1bFjR0nSqVOnNGHCBKWmptqPrVOnjqZMmaJrr73WWeUCTnP48GF5eXkpMDDQvi0lJUUz%0AZ85Uenq6/Pz81KNHD0VGRpY4BmUrJydHM2fOVHx8vCZNmqROnTpJkjIzMzVhwgT98ssv9mNr166t%0AKVOmqE2bNs4qt1I7ffq0VqxYoZ07d+rUqVN67bXX7D9T2rVr5+TqXIuRmZlpOrsI4FLFx8dr8uTJ%0AysnJ0dSpU9W9e3dJ0qpVq/Tcc8+pqKhI7u7uMk1TRUVFioiI0KRJk5xctWtLSUnRSy+9pCNHjujt%0At99WWFiYJGnz5s0aP368zpw5I9M8+zZjGIbuvfdejR492pkluyybzaaHHnpIaWlpcnd319SpU9Wt%0AWzdJ0jPPPKOEhARVq1ZNQ4cOlSQtWLBABQUFmjdvXokvO1C2YmJirrhtREREGVYCSUpMTNR7772n%0AjIwMSdJ1112nF154QYcPH9bjjz+ugoKCEscHBQXpq6++IqQ5gM1m04MPPqjt27fLw8NDb7/9trp2%0A7SpJeuqpp7R69WpVr15dw4YNk2mamj9/vs6cOaN58+apdu3aTq6+comLi9Mbb7yh3NxcmaYpwzC0%0Abt06ffLJJ/rmm2905513avz48c4u02XQg4YK43//+58mTpwoT09P3XHHHWratKkkKS8vT2+++aaK%0Aiop000036bnnZbqcKQAAIABJREFUnpNhGPrwww+1cOFCde/eXT179nRu8S7q4MGDeuKJJ1RQUKDw%0A8HBdffXVks7+0J08ebLOnDmjrl276tlnn5Ukffjhh5o9e7Y6deqkkJAQZ5bukv7zn/8oLS1NAwcO%0A1Lhx41S1alVJUnp6uhISEmQYht5++237N519+vTRPffcozlz5uiJJ55wZuku7dVXX5VhGBc9rvhD%0Az18R0MpWSkqKJkyYIC8vL3Xt2lXu7u7atGmTxo4dq8DAQPn5+dl7nk+fPq2vv/5aP/74o7799ls9%0A9thjzi7f5fz444/avn27Bg0apHHjxqlKlSqSpJ07d2r16tX296ziHrPw8HDdfffdmjNnjsaNG+fM%0A0iuVlJQUvfjiiwoKCtLjjz+utLQ0+xdP3bt3V1JSkubPn6/WrVvrlltucXK1roGAhgrju+++kyTN%0AnDlT11xzjX376tWrdfz4cQUEBOjZZ5+1v8E/+eSTSk5OVlRUFAHNQb799lvl5+frww8/LBG4EhMT%0AdeDAAfn6+uqVV15RQECAJOnll1/Wtm3btHDhQgKaA8TFxalhw4Z6/vnn5eb2/+aAio+PlyS1bdu2%0AxDCURo0aqUuXLlq7di0BzYEu54NkbGysduzYIUlq2LCho0qqtL799lv5+/vr66+/tn+hdODAAY0Y%0AMUIZGRl6/fXX1aNHD0lS1apV9cwzz2jbtm1KSkoioDnAzz//rEaNGunZZ58t8eVEQkKCpLPvWX8d%0AztiwYUN17dpVa9euJaCVoy+//FKBgYH68ssvVa1aNR07dsy+r127dpo5c6aGDRumH374gYBWRgho%0AqDA2bdqkG264oUQ4k6S1a9dKksLCwuTj42Pf7ubmppCQEPsbPcre+vXrFRoaek7YSkpKkiR169bN%0AHs4kydPTU127drXvR9n6448/FB4eXiKcSdLGjRtlGIZ96NBfNWnSRBs3biyvEiulu+6666LHZGRk%0AaMqUKdq5c6c8PDw0YsQIPfDAA+VQXeWSlpamHj162MOZdHYIY8+ePbV48WL7M5t/1bVrV/3444/l%0AWWal8eeffyo8PPycnuMNGzbIMAzdcMMN57Rp3Lix1q9fX14lQtIvv/yiiIiIEs+Y/5Wfn5969eql%0A2NjYcq7MdRHQUGEcOXKk1J6wlJQUGYZR6uQT1apVU1ZWVjlUVzkdOnTI/szZXxXfk9J6yWrUqKFT%0Ap06VR3mVTm5u7jk/QPPy8rR9+3ZJUufOnc9pY7PZzgl0KD9FRUWaM2eOPvvsM505c0bBwcGaOHGi%0AmjVr5uzSXNLJkydVs2bNc7YXP4NZ2gfQKlWqKDc31+G1VUZX8p5VUFDA7LPlrKio6KLDtAsKCmSz%0A2cqpItfHT2VUGB4eHsrPzy+xbd++fTp06JAk2Wd++qtjx47Jz8+vXOqrjNzc3FRYWFhi26FDh7Rv%0A3z5Jpf9wzczMtD8bhbJVo0YNHT58uMS2TZs2qaCgQH5+fgoODj6nzW+//VbqB1Y43vbt23Xvvfdq%0A2rRpcnd315NPPqnPP/+ccOZARUVF8vLyOmd78Qf+S3lWEGWnZs2a9p/hxTZu3CibzSY/P79SZ5jd%0AsWMHkxqVs2bNmikpKemcCXSK5eTkKCkpSc2bNy/nylwXAQ0VRqNGjezPZhQrHr7YokWLc96wbTab%0A1q1bp8aNG5dThZVPvXr19Mcff5TYtnr1akln71dQUFCJfaZpasOGDapfv3651ViZXH/99VqzZo1O%0Anz5t3xYVFSXDMNS9e/dzesp+++03bd26Vddff315l1qp5eXl6f3339cDDzyg9PR0devWTfPmzdOd%0Ad95JQEClcv311ysxMbHEqIri96wbb7zxnPesX3/9lfcsJxg2bJgyMjI0fvx4paenl+gp27lzp8aP%0AH6/Dhw9r8ODBTqzStTDEERVG79699fHHHys6Olq33nqrMjIyNG/ePBmGUepMZ9OmTdPRo0c1bNgw%0AJ1RbOfTs2VOfffaZEhMTFRYWpszMTPs9Ke1B4Tlz5ujAgQMaOHCgE6p1fXfffbeWLVumyMhI3XLL%0ALfr999+1evVqeXp6avjw4fbjioqKtG7dOr3xxhuSpNtvv91ZJVc6ycnJ+ve//60DBw6oRo0aevLJ%0AJ9WnTx9nl1WpEIKt45577tHSpUv1wAMP6Oabb9auXbu0Zs0aeXp66p577rEfZ7PZlJycrDfffFMS%0A71nlrW/fvkpPT9fXX3+tESNG2LeHhYXJZrPJNE0NGTKEtWfLEOugocLIz8/XAw88oF27dsnHx0d5%0AeXkqKipSy5Yt9eWXX8rD4+z3Dd9//71Wrlypbdu2qV69evruu+9KHdKCfy4nJ0d33323Dh48qHr1%0A6un48ePKyclR/fr19e2339pn1IyLi1N8fLxWrlypmjVrav78+QxzdJClS5fq3//+t3JyciRJXl5e%0AeuaZZzRgwAD7MRERETp27JhM09Tjjz9eIrzBMTIzM/Xuu+9q+fLlMk1Tt956q8aOHSt/f39nl1ap%0AhIaGys3N7ZyQZpqmTNMs9XnM4n3r1q0rrzIrlbi4OE2ZMkXZ2dmSzr5nTZw4UTfffLP9mP79++v4%0A8eMyTVNPPPEEX7w6SWpqqqKjo7Vjxw6dPn1avr6+at68uQYMGMDMzGWMgIYKJSsrS59//rmSkpJk%0As9kUEhKi0aNHl5gp8NZbb9WhQ4cUHBysKVOmqE6dOk6s2PUdPXpUH374odauXauCggKFhIRowoQJ%0AJf7cBwwYoCNHjqhevXqaOnUqz9g4WFZWljZv3iybzabrrrtONWrUKLF/3Lhx8vLy0h133FHqs5so%0AWzExMfrggw906tQpNWjQQM899xxDtJzkr19UXK7FixeXYSX4q+zsbG3ZskU2m00dOnQ4Z1Hw4rXr%0AhgwZwr8diykoKJCnp6ezy3A5BDS4nDVr1qhmzZqlPlwM51i8eLGqVaumG264gdm3UOmEhobae2x8%0AfHwu69/Azz//7KiyAOCS/fnnn5oxY4ZuuOEG3Xrrrfbt/fr1U/v27c/5Yhb/DM+gocL45ZdfSixY%0AeT7du3cvh2ogSXv27LmkxXT/ybfWuHSPPfaYJk2apLp16zq7FPwF9wMoO8ePH9exY8fUokULZ5dS%0Aafz+++8aNWqUsrOz1bp1a/v2vLw8NWvWTImJiUpNTdWsWbMu6TMBLo4eNFQYXbt21bBhw/TII4/w%0ATJlF9OjRQw8//LDuvvtuHry3gNDQUPn6+uqxxx7TkCFDnF0OYDlHjhy54ra1a9cuw0ogSYMGDdKw%0AYcM0dOjQEtt3796t3bt3q0ePHue0mTVrlj7//HOeCSxHTz/9tNavX6/3339f11133Tn7t27dqscf%0Af1xhYWGaMmWKEyp0PfSgocIICAjQ3LlzlZiYqBdeeEHt2rVzdkmVnmEY+uijj7Ry5Uq9+OKLatSo%0AkbNLqtTGjBmjzz77TG+//bZWrFihSZMm6eqrr3Z2WYBlDBgw4Iq+TDIMQ8nJyQ6oqHI7cOBAiWVB%0Aii1fvpwQZiG//PKL+vXrV2o4k6QOHTqod+/eSkxMLOfKXBcBDRXGDz/8oA8++EAxMTF6+OGHdeed%0Ad2r06NHy9vZ2dmmV1vfff69///vfWrt2rYYPH65Ro0ZpxIgR9KY5yYgRI9SnTx+99dZbWrt2re6+%0A+26NHj1ad955p7NLAyzFx8dHbdu2tc/+C+D8cnJyLjpyKSAgQGfOnCmnilwf70yoMAICAjRp0iRF%0ARETozTff1Lx58+y9aef7VgeOVbduXb333nuKi4vTe++9p2nTpik+Pl4vvviimjRp4uzyKqWgoCD7%0APXn33Xf17rvv2nvTWCDcOQYNGnRF7QzD0KJFi8q4mspt8ODBWrVqlY4dO6bffvtNPXr0UO/evRUS%0AEsIERsB5NGnSRMnJycrNzZWPj885+8+cOaPk5GRG0ZQhnkFDhWSz2fTVV19p9uzZKigo0JAhQ/TY%0AY4/Z191C+cvKytInn3yi//znP/Lw8FBkZKTuvffeUtcVQvnIzs7WjBkztGDBAnl6emrkyJHnHfL4%0A1zWHULZCQ0OvuO369evLsBJIZ9c127p1q1auXKn4+HgdPXpUfn5+6tmzp3r37q3OnTvTs1ZOQkND%0ANWrUKD344IMltl/oOTOeQSt/UVFReuONN9SpUyeNGTNGrVq1so+U2blzp6ZPn67k5GRNmDCB55/L%0ACAENFdqBAwf0wQcfKCEhQYGBgees91Rs7ty55VxZ5fXbb7/pnXfe0X//+181aNDgvDPYffTRR+Vc%0AWeW1ePFiTZ48udShp6ZpyjAMPuyg0kpNTdWKFSuUkJCggwcPyt/fXz169FCfPn0UEhJCWHMgAlrF%0AMXnyZC1evFiGYcjDw0NVqlRRXl6ebDabTNNURESEXnzxRWeX6TJ410GFVlRUJNM0ZZqmTpw4oRMn%0ATpxzDM9Dla+6deuqRYsWSk1N1Z49e7Rnz55zjuGelI9Dhw5p2rRpWr58uQzDUL9+/Zg0BPibdu3a%0AqV27dho3bpzS0tK0YsUKrVq1SjExMfL391f37t3Vu3dvhYWFObtUwGkmTZqkfv36admyZdq1a5dO%0AnTqlq666Ss2aNdMtt9yiG264wdkluhQCGiqkvLw8zZo1S/Pnz1d+fr7atWunZ599lg+fTlRUVKR5%0A8+bpiy++UFZWlho3bqwnn3ySe+IERUVF+u677zRr1izl5uaqQYMGev7553X99dc7uzTA0oKDgxUc%0AHKyxY8cqLS1N7777rmJjY7VkyRJ6bFDphYaG/qMh27h0BDRUOElJSZo6daoOHjwoX19f/d///R9j%0Anp3s119/1ZQpU5Seni53d3c98MADuv/+++Xp6ens0iqdv9+L++67T5GRkawd6ESTJ0++4raTJk0q%0Aw0pwMbm5uUpKSlJCQoLWrl2r7Oxsubu7q2PHjs4uzWXt3LlTMTEx52yTpNjYWJmmWeo+OE5eXp48%0APDzsw3vz8vIuuS1zAZQNnkFDhXH06FG98847io+Pl2ma6tGjh55++mkWD3WinJwcTZs2TQsXLlRR%0AUZHatm2r559/Xk2bNnV2aZXSO++8owULFqioqEjBwcF6/vnn1bx5c2eXVemFhobah/X+/cPmhfBs%0AYPk4efKk1qxZo/j4eG3YsEH5+fny8vJSSEiIevXqpRtvvFH+/v7OLtMl/fXfxl8V/zvhuVnn6NKl%0Aix588EH7s4Hnu09/x3qBZYceNFQYQ4cOVVZWlmrWrKkJEyYoPDzc2SVVenfeeaeOHj0qHx8fjR49%0AWkOGDOH5MieaP3++fHx89Mgjj2jo0KHcC4twc3NTUVGRfH191b17d4WHhzP018kOHz6sVatWKT4+%0AXlu3blVhYaGqVKmibt26KTw8XGFhYfL19XV2mS7v75ODwBratm1bYoKvdu3aObGayokeNFQYXbp0%0A0b/+9S89/vjj8vPzc3Y50Nlv1cLCwvT000+rTp06zi6n0hs3bpyeeeaZ886cCefIzMxUQkKCVqxY%0Aoc2bN6uoqEjXXHON+vTpo/DwcNWrV8/ZJVYas2fPVkJCgrZv3y7TNOXr66uwsDD16tVLXbt2ZXgW%0AAEsgoKHCSElJuaJJDvbu3asGDRo4oCLExcWpb9++l93u5MmTqlatmgMqwuVKTk5WVFSU3nzzTWeX%0AUimcOnVKCQkJio+P18aNG2Wz2dSyZUv17t1bvXv3ZjFxByseqlWzZk3deOONCgkJueRnZbt16+bg%0A6oCKIS8vT3l5eQoICGCtUwchoMEl5efna+XKlYqKitLWrVsZE20RGzZsUHR0tFatWqU1a9Y4u5xK%0A69ChQ4qOjtbixYt16NAhSeJ5DifIysqyD7Nbv369CgoK1KJFC/Xu3Vvh4eFq2LChs0t0OX+dge5S%0AhwDzzJPj2Ww2paamqmnTpgoMDLRv37lzp+bNm6e9e/eqVq1aGjhwINO5O0lhYaHmzJmj6OhoZWRk%0ASDr7b6hhw4aKiIjQPffcI3d3dydX6ToIaHApO3fuVFRUlJYtW6asrCyZpikfHx8lJCQ4u7RK68iR%0AI/rpp5/0008/6cCBAzJNU25uboTmcmaz2bR69WpFRUVpw4YN9vUDGzZsqAEDBmjkyJHOLrFSy8nJ%0AsU9UsW7dOuXl5al58+aaM2eOs0tzKZ9++ukVt33kkUfKsBIU27hxo15++WUdO3ZMU6dOVffu3SWd%0A/UJvwoQJys/PLzFpyN13362xY8c6s+RKx2azaezYsUpJSZGnp6caNGigWrVq6fTp09q1a5cKCgrU%0AsWNHffTRR/SolREmCUGFl52drWXLlikqKko7duyQdPYbz/bt22vgwIHq06ePkyusfIqKirRmzRpF%0ARUVp3bp19gXFGzRooAEDBigiIsLZJVYau3fvVlRUlGJjY5WZmSlJ8vHxUZ8+fTRw4EAe/rYIX19f%0ANW/eXPv27dOePXv0+++/a9euXc4uy+WURcg6dOiQDh06xL+dMnDgwAGNHz9ehYWF6tu3r32Ib0FB%0AgV5//XXl5+crLCxMzz77rCTpgw8+0Ny5c1mPq5x9++232rx5s/r27avx48erRo0a9n1ZWVmaOnWq%0Ali1bpvnz5+uuu+5yYqWugx40VFjbtm1TVFSUVqxYoTNnzti/Ybvuuus0ceJEnjtzgr179yo6Olox%0AMTE6fvy4/Z60bt1a48aNU/v27Z1cYeWQl5enn3/+WVFRUfrvf/9r77Xs3Lmz1q9fr8GDB+uZZ55x%0AdpmQlJaWpvj4eCUkJGjfvn0yTVP169dXr169FB4ermuvvdbZJeJvZs2apc8//5whj2Xg7bff1sKF%0AC/Xxxx+XWGsuPj5ezz77rHx9fRUdHW1f5sBms+m2225T69at9dZbbzmr7Ernrrvukpubm7755ptS%0AhzHabDbde++9cnNzo9e/jNCDhgolMzNTMTExio6O1u7du2Wapvz9/dWvXz/dfPPNGj16tJo0aUI4%0AK0d/fd5vy5YtMk1THh4euuGGG3TzzTdr0qRJat26NeGsHGzfvl1RUVFavny5srOzJUnBwcG66aab%0A1LdvX9WoUYNvnZ2sqKhIKSkpio+P16pVq3T06FGZpqkmTZrogQceUK9evdSiRQtnlwmUi/Xr1ys0%0ANPSchcCTkpIknZ2Y5a9r0Hl4eKhr165KTEws1zoru4yMDN12223nfcbMw8NDnTp1UlRUVDlX5roI%0AaKgwnn32WSUmJqqgoMA+RKtv377q1q2bfbV7lK/iYQ2nT5+Wm5ubrrvuOvXt21e9e/e2z9I4adIk%0AJ1dZedx3331yc3NT69at1bNnT/Xp04f1tiygoKBA69atU0JCgtasWaNTp07JNE1dc801uv322xUe%0AHq5GjRo5u0yg3B0+fNj+zNlfpaSkyDCMUr9Qql69uk6dOlUe5eH/5+3trRMnTlzwmBMnTlzyjKi4%0AOD7VosKIj4+Xj4+P7r//ft1zzz2sV2MBCxYskI+Pj0aNGqXbbrtNNWvWdHZJlZ6np6eqVasmLy8v%0A5efnO7scSOrXr59yc3NlGIaCg4PtwxeDgoKcXRrgVG5ubrLZbCW2HTp0SBkZGTIMQ507dz6nTWZm%0AJmuhlrMOHTpo1apV2rVrl5o3b37O/p07dyohIUEhISFOqM41EdBQYVx//fXasmWLZs2apYULF6pL%0Aly7q27evQkJCmNrVSRo1aqTdu3fr888/16pVq+z3pGXLls4urVL64osvFBsbq7i4OK1du1aGYahp%0A06a66aab1K9fPwKBk+Tk5MgwDAUGBurMmTNaunSpli5detF2hmFo9uzZ5VAh4Bz169fXH3/8UWJb%0A8azLjRo1Ut26dUvsM01T69evZ73AcnbfffcpKSlJjzzyiO6++2516NBBfn5+Onr0qLZu3aoffvhB%0ARUVFuv/++51dqssgoKHCmD59ug4dOqSYmBgtWbJEMTExio2NVUBAgHr37n1FCybjn5k/f75+/fVX%0AxcTE6Oeff9bs2bP1zTffqEGDBvbnnlB+goODFRwcrHHjxmnNmjWKjY1VcnKypk2bpunTpys4OFiG%0AYdgnb0H5MU1Tx48f1/Hjxy+5zaWu0wVUVD179tSsWbO0evVq9ejRQydOnNC8efNkGIb69+9/zvGz%0AZ8/WwYMHNWjQICdUW3m1adNGr732ml5//XXNmDGjxHuTaZry9fXVK6+8ojZt2jixStfCLI6osNLS%0A0uzB4OTJk/Y3jDZt2uipp57SNddc4+QKKxebzaakpCTFxsZq7dq1ys/Pt9+TTp066cUXX9RVV13l%0A5Corn1OnTmnZsmVasmSJ0tLSJJ0dVtSpUyfdfPPN6tWrl3x9fZ1cJVBxMItj2cnNzdXw4cOVkZGh%0AunXrKjMzU7m5uWrQoIHmzJljf5Rh6dKl9ol1atWqpfnz5/O+5QRZWVlKSEjQzp07lZ2dLV9fX7Vs%0A2VK9evVi2GkZI6ChwrPZbEpMTLQHg4KCAhmGoUaNGunmm2/WTTfdxEQJ5ez06dNavny5YmNj9csv%0Av0g6Gwo6dOigW265ReHh4byZO8GePXsUExOjpUuX6uDBgzIMQ15eXurRo4dee+01Z5eHC1i8eLFi%0AYmI0ffp0Z5dS6RHQytbx48f10UcfKSkpSTabTSEhIXryySdVu3Zt+zEDBgzQkSNH1KBBA7399ttq%0A3Lix8wquBGJjYxUeHs6z/k5EQINLOXXqlD0Y/LW3IDk52cmVVV779u2zD0s9cOCAPRSsXr3a2aVV%0AaikpKYqJidHKlSuVm5vLh02LIxRYB/ei/MXGxiowMFBdunSRm5ubs8txeaGhofL19VV4eLgGDBig%0A6667ztklVToENLis4t6CZcuW6T//+Y+zy4GkLVu2KCYmRvHx8VqxYoWzy4GkM2fOaNWqVerXr5+z%0AS8EFEAqsg3vhXFlZWVqyZInuuOMOZ5fist577z2tWLFCR44ckWEYCgoKUkREhPr378+IpHJCQANQ%0A7vLz8+Xl5eXsMlxeUVGRdu7cqaNHj9qfF7j66qvVtGlTJqCoYAgF1sG9cI6UlBRFRUUpPj5e+fn5%0A/Pk7mGma2rhxo5YtW6aEhARlZWXZH1WIiIhQ79695ePj4+wyXRazOKJCOnTokOLj47Vt27YSHz7r%0A1auntm3bqnfv3qpevbqzy6xUsrKylJycfN570q1bN3soI5w5VkZGhj7//HPFx8crNzf3nP1+fn7q%0A16+fRo4cqTp16jihQqDiOHDggHJzc9W0aVNJUo8ePZjwqJwcO3ZMixcvVnR0tDIyMmSaptzc3Fhv%0AqxwYhqGQkBCFhITo2Wef1Zo1a7R06VIlJydry5Ytevvtt+1DIK+//npnl+ty6EFDhVJYWKgPPvhA%0AP/74o2w2W6nThRuGIU9PTw0dOlSPPvooa6SVg6+//lrffPONsrKyzntP/Pz8FBkZqWHDhjmhwsoj%0AKSlJL7zwgnJycuTl5aVWrVqpdu3a8vT0VE5Ojg4cOKA//vhDhYWFqlq1ql5//XV17drV2WXjIui1%0AcZ5HH31UW7du5VnmcmKappKSkhQVFaW1a9eqsLBQpmmqfv36GjBggCIiIgjITpSVlaUVK1Zo6dKl%0A2rp1q0zTVJ06dRQREaGIiAjVq1fP2SW6BAIaKpTx48dr7dq1CgwMVEREhDp06KCrrrqqxIfPLVu2%0AaPny5crKylJYWJjefvttZ5ft0l599VXFxsbKy8tL4eHh570nxTN0RUREaNKkSc4u2yXt3r1bI0aM%0AUFFRkR5++GHdcccdpc7Cdfr0af3444/6/PPPZRiG5s6dyw9ViyOgOc+jjz6qLVu28GfvYPv371d0%0AdLQWL16so0ePyjRNVa1aVdnZ2br55pv1yiuvOLtE/M3Ro0e1cuVKJSQkaMuWLZLEFxllhCGOqDB+%0A+uknJSUlKSQkRJMnT1ZgYOA5x7Rp00Z9+/bVo48+qhdffFGJiYlatmyZbrrpJidU7Pp+/vlnxcTE%0AqHXr1poyZYqCgoJKPe6uu+7SwYMHNXHiRMXExKhnz57q3r17OVfr+ubOnav8/Hy99957F+wV8/f3%0A18iRI3XttddqzJgx+v777zV+/PhyrBQAzi6TEx8fr6ioKG3evFlFRUXy8vLSjTfeqJtuukndunVT%0Ajx49WPPMwtzc3OTh4SF3d3fZbDZnl+MyCGioMGJjY1WjRg1NmTLlomto+fv764033tCgQYO0ZMkS%0AApqD/PTTT/L399e7776rGjVqXPDYunXr6p133tHgwYP1008/EdAcYNOmTbr++usvechi586d1aFD%0AB23cuNHBlQHAufr3769Tp07J3d1doaGh6tOnj3r27Mk6mRaWmZmpFStWKC4uTtu2bVNRUZFq166t%0AoUOHKiIiwtnluQwCGiqMP/74Q127dr3kN24fHx916dKFD58OtHPnTnXp0uWi4axYYGCgunbtqm3b%0Atjm4ssrp6NGjCgsLu6w211xzjaKjox1UEQCc38mTJ+Xj46Nhw4apV69eatmypbNLQilOnz6t+Ph4%0AxcXFafPmzSosLJS3t7f69Omj/v37KzQ0lPXpyhgBDRVGVlaWatWqdVltrrrqKp08edJBFeH06dOX%0APQtgUFCQVq1a5aCKKrczZ86oatWql9XGz89PeXl5DqoIAM5v9OjRWrp0qb744gt9+eWXqlGjhvr0%0A6aO+ffuqbdu2zi6vUsvJydGqVasUFxenDRs22Icvtm/fXv3791efPn0u++cNLh0BDRWGzWYrdcKD%0AC/Hy8lJhYaGDKkJBQcFlr4Pi7e3NOHUHKZ6C+nKwHpp1FRYW2meh9fPzY0mEMnDkyJHLbpOfn++A%0ASiBJI0eO1MiRI7V9+3bFxsYqLi5O33//vebPn6+goCD17dvX2SVWSs8884zWrl2rgoICmaapevXq%0A6ZZbblH//v2ZUKqcENAAALCY1NRUvfnmm5o7d64kadiwYSxRUQYGDBhw2V9KmKbJFxkO1rp1a7Vu%0A3VpPPPGE1q5dq5iYGCUlJenrr7+WJCUmJqpOnTrq16+frr76aidX6/oSEhJUtWpV3XzzzfYZs1G+%0ACGgA4EKjKgYrAAAgAElEQVR27typmJiYyzoejrd3717NmjVLGzduVEFBgVq0aKEHH3xQHTt2LHFc%0Adna2PvnkEy1atKjUNQXxz7Rr187ZJeAC3N3d1b17d3Xv3l1ZWVmKi4tTbGysUlNT9emnn+rTTz9V%0Au3btdMstt+i2225zdrkua/Lkybrxxhvl7e19xa+xatUqrV69mmV1rhDroKHCCA0NVWBgYKnT659P%0AZmamTp48yfo1DhIaGqqgoKDzTq9fmgMHDujgwYPcEwcIDQ294t4B7ofj/O9//1NkZKSys7NLhC7D%0AMPTqq6+qX79+kqR169bptdde09GjR2UYhoYNG6axY8c6q2zAMjIyMhQTE6Nly5Zp3759vGdVAKzd%0A+M/Qg4YKJTPz/2PvzsOqLPM3gN+HfRNXBIREB5dyIUTlYG6gIAq4oQ7ipJYCDeU+U6SEpk4uaZk1%0AjSRCZZlabiib4gYuuB6BzIXUAkFWFeSg7O/vj5JfBioQ57xnuT/X1TV63ufhuq9BOOf7vs/zfItR%0AXFzcpDlcmqJYubm5yM3NbdIcfk8UIyAgQOwI1ICoqCjI5XL4+Phg9uzZaNeuHU6fPo0PP/wQn376%0AKdzd3fHdd9/h888/R21tLXr16oXFixfzRDui39nY2CAoKAhBQUFITU1FfHy82JGIFIpP0Eht/JWN%0A2gYGBi2YhB5ramH2R0156kbKk5eXhzt37sDJyUnsKBpj/PjxMDMzw7Zt2554PTExEe+99x5mzJiB%0ArVu3wtDQEMHBwZg6dSpvYihBdXU1UlJScPz4cdy5cwfFxcVo06YNrK2tMXz4cAwePBh6eryPTdQc%0AfIL21/A3D6mNliiyEhISkJCQgE8++aQFElFLFFlcp65aDhw4wDfVFnb//v0G+9MNHDgQAPDNN9+g%0AS5cuWLt2Lbp06aLkdNpJJpNh5cqVyM3NbXCvX1xcHCwtLbF06dJ6+wSp5axcubLZc/meQZqMBRpp%0Aldu3b/ODp4p5fKgF32xJU1VUVKBt27b1Xm/dunXd/37xxRdN2l9LzXf69Gn861//Qm1tLV555RW4%0Aurqia9euMDc3x6NHj/DLL78gOTkZSUlJmDNnDtasWYPhw4eLHVsjxcTEPPWaRCJ56kE5EomE7xmk%0A0VigERERieDxMkYPDw8WZ0py//59hIWFwdTUFGvXrm3w6dhLL70ELy8vpKen49///jdWrFiBnTt3%0AokOHDiIk1mybNm1q8PWYmBjExcU99TqRpmOBRkREJCIWZ8qzZ88elJWV4dNPP33u0kUHBwesWbMG%0AwcHBiI6OxuzZs5WUUns8ba/rxYsXn3mdSNPpiB2AiIiISBmSkpLQp08fODs7N2q8k5MTHB0dkZSU%0ApOBkRET/j0/QiIiIFOxZDcSfdc3b21uRsbTOnTt34OXl1aQ5vXv3xv79+xWUiIioPhZoRERECpac%0AnIzk5OQGrz0+yfSPHjcQZ4HWsqqrq3l0PhGpPP6WIiIiUiA2EFcdlpaWuHr1apPmXL16FZ06dVJQ%0AIiLNJAjCU0/hpOdjgUZERKRAgYGBYkeg37m4uOD777/HlStX0KtXr+eOT09Px6VLlzBr1iwlpCNS%0AbxcuXMCAAQMAAEFBQQgKChI5kfpigUZERERaYdq0adizZw8WL16MTz/9FHZ2dk8dm5GRgZCQEBgb%0AG2PSpElKTKk9ZDJZg6/n5uYCAC5duvTUpzA84VG5du3ahYMHD+LevXuora2t+74IgoCamhqUlpai%0AoqKCvWZbCAs0IiIiBXrah9DHdHR0YGpqijZt2sDCwkJJqbSTpaUlFi9ejOXLl2P69Onw9PTEoEGD%0AYGdnB1NTU1RUVCArKwvHjx/HwYMHUV1djXXr1qF9+/ZiR9dIwcHBdf0A/0wQBAQHBz91LgsB5dmz%0AZw/WrVsHADA0NERlZSX09fUBAJWVlQAAc3NzTJgwQbSMmoYFGmm827dv44UXXgAAGBsbo23btiIn%0Aoj/iOnXVMnz4cFhbW4sdQ6M860Pon3Xo0AHjx4/HjBkzYGhoqOBk2snLywsmJiZYtWoV9u/fjwMH%0ADtQbIwgCLC0tERoaCqlUKkJK7eDl5dXonw0Sz759+2BkZIRNmzahV69eCAwMRNeuXbFkyRLcuXMH%0A69atw7lz5zB69Gixo2oMSXFxMT8ZkcaprKzE0aNHER0djdTUVKSkpIgdiX5379493L17F927dxc7%0AikaTy+VISUlBWloaioqKUFZWBhMTE9jY2KBv374YPHgwDAwMxI6pFZYvX/7cD6EVFRUoKChARkYG%0AKioqMHDgQHzyySfQ1dVVUkrtU15ejoSEBFy4cAGZmZmQy+Vo1aoVbG1tMXz4cAwfPhxGRkZixyQS%0AnaurK9zc3LBs2TIAwMaNG5GUlIQ9e/YA+O331+TJk9G7d2+sWbNGzKgag0/QSKNkZGQgOjoaBw8e%0AhFwuhyAIMDY2FjuWxpowYQL8/f3h5+f3xOuZmZnIzMzEsGHD6s3ZvXs3IiMjuTxFgb7++mt88803%0AdT8DfyaRSGBmZobZs2fD399fhITa5fGHmsYoLy/HZ599ht27dyMmJgbjx49XYDLtZmRkhAkTJnBZ%0AFtFz1NTUPLH82s7ODrm5uXj06BGMjY1haGiIoUOH8n29BbFAI7VXVlaGgwcPIjo6GtevXwfw2/KU%0Al19+GWPHjoW7u7vICTVXbm4uSktL671+6NAhFmEiWbFiBeLi4mBgYIDRo0fD0dERHTt2hL6+Ph4+%0AfIjc3FxcunQJp06dwsaNG3Hjxg2EhYWJHZt+Z2RkhLfffhvnzp1DbGwsC7QWNnfuXPj4+MDV1ZVL%0ASFVIVVUVYmJi0L9/f3Tu3Lne9TfeeANSqRR+fn4wNTUVIaF2s7CwQH5+ft3fbW1tIQgCbty4gb59%0A+wL4bQtJUVGRWBE1Dgs0UltpaWmIjo7GkSNHUFFRUfekoF+/fggNDa3bd0akLQ4fPozY2Fi89NJL%0AWL169VP3kk2dOhV5eXkIDQ1FbGwsXF1dMXToUCWnpWcZOHAgjh07JnYMjXPu3DmcP38eJiYm8PDw%0AgJeXF15++WWxY2m1nJwcvPXWW8jLy8PChQvrFWiZmZlITU2te8//+OOPYW9vL1Ja7eTs7Iz4+Pi6%0AY/R79OgBXV1dJCQkoG/fvqiursbZs2fRrl07saNqDB2xAxA1RXFxMbZt2wY/Pz+88cYbiI2Nhb6+%0APsaOHYv//e9/AICuXbuyOCOtdODAAbRq1Qoff/zxcw/6sLKywkcffQQTE5MGD0kgcbVq1QpyuVzs%0AGBpn69at8Pf3h4mJCfbt24c33ngDkyZNwpdffvnEEwJSjpKSEgQFBSE3NxceHh5wdnauN8bOzg5f%0AfvklRo0ahby8PMyfP58/G0r22muvwdDQEHPmzEFMTAzMzc0xatQo7N69G6+//jr8/Pxw48YNuLq6%0Aih1VY/AJGqmNd999FydPnkRVVRWMjY3h7u4ODw8PDB48GHp6/KdMlJGRARcXl0bfxWzTpg0GDRqE%0AtLQ0BSejpiosLESbNm3EjqFxevbsiZ49e2LevHm4cOECDh48iOPHjyM8PBybN29G//7965ZA8oAQ%0Axfv2229RVFSEt99+G5MnT37quF69emHFihXo0qULvvjiC3z33XdsgqxEVlZW+Oqrr7B169a6J5yL%0AFi1CcXExTp8+DR0dHbi5uSEwMFDkpJqDn2pJbRw7dgzGxsZ4/fXX8Y9//INvnkR/UlpaCktLyybN%0Asba2RlJSkoISUXOUlJQgOTkZjo6OYkfRWBKJBAMHDsTAgQMREhKCkydPIiEhAadPn8aFCxfqbgJ6%0Ae3vz+6BAJ06cwEsvvfTM4uyPXnvttbqimgWacnXq1Anvvvtu3d9btWqFDRs2QC6XQ09Pj5/JWhiX%0AOJLacHJyQnl5OSIiIuDr64sVK1YgJSUFNTU1YkcjUgmPny43haGhIaqrqxWUiJrqxx9/xLx58yCX%0Ay3lAiJLo6+vDzc0Na9euRXx8PJYsWYJevXohJiYG//znP+Hr64vIyEixY2qknJwcODg4NHq8jo4O%0AHB0dkZ2drcBU9GfBwcGIjY1t8JqZmRmMjIywc+dOTJkyRcnJNBefoJHa2LRpE/Lz8xEbG4v4+HjE%0AxsYiLi4O5ubmGDlyJDw8PMSOSERUT2OOca+urkZJSQmqqqogCAL8/Px4cIsIzMzMMG7cOIwbNw7F%0AxcWIjo5GVFQUIiIiMHv2bLHjaZzmnKRpYmICfX19BaShx8rLy5+4cSeTydC3b9+n7v17fEhIXl6e%0AsiJqPBZopFYsLS0xa9YszJo1Cz/99BNiY2Nx+PBh7NmzB3v37oVEIsHPP/+M69evo2fPnmLH1QoZ%0AGRn17qxlZGQAAOLi4ur14Xp8jUhb5ObmPvO6RCKBqakpOnbsiD59+mDMmDFwcXFRUjr6s/z8fBw+%0AfBjHjh3DTz/9hNraWvTo0UPsWBrJ2toaP//8c5PmXLt2rclLualpDhw4gI8++uiJ17Zu3YqtW7c+%0Ac17v3r0VGUurSIqLi+t3MSVSI9XV1Th58iTi4uJw+vRpVFVVQSKRwM7ODqNHj4anpyc6deokdkyN%0AJJVKIZFI6r3+uCh72jWJRMIeaQoglUphbW393BMc/yg3Nxd5eXn8fpBWu3v3Lg4fPozDhw/j8uXL%0AqK2tRbt27TB69Gh4e3ujW7duYkfUSJs3b0ZUVBSioqLQq1ev546/fPkyZs+ejUmTJuGdd95RQkLt%0AVFtbi/feew/3798HAFy6dAmWlpZP/Sylp6eHjh074vXXX4etra0yo2osFmikUR48eIBDhw4hLi4O%0AP/30E4Df1qynpKSInEwzRURENHsuT3tqeVKptFnzWDCTNiouLsbRo0eRmJiI1NRU1NbWwsDAAMOG%0ADYO3tzdcXFygo8Ot+opUWFiIv//97zAyMsKHH35Y1/S4Ienp6QgJCUFJSQm2bduGrl27KjGpdpNK%0ApQgMDERAQIDYUbQGCzTSWFlZWYiNjcXBgwexb98+seMQKdzzltI9S1OeutFfV1xcjLt376KsrAwm%0AJiawtraGqamp2LE0nlwux/Hjx3Ho0CFcuHABtbW1EAQBDg4O8Pb2hru7O8zMzMSOqVWOHTuGJUuW%0AQBAEDBgwAFKpFJ07d4aJiQlKS0tx+/ZtnD17FjKZDIIgIDQ0FOPGjRM7NpFCsUAjtbFq1SoMHTqU%0AG+eJSC3J5XJs374diYmJyMrKeuKaRCJB165dMWbMGEyePLnJp3FS4wwdOrTuIBZra2t4eXnBy8uL%0Ay7JEJpPJsGLFCuTm5j51aXznzp2xaNEiDBo0SISEBAC3b9/G/fv3UVNT88T+8seHHJ06dQrvv/++%0AeAE1CAs0Uht8xK667t69i507d8Ld3b3eZnpBEDBx4kQMHDgQs2fPhpWVlUgpqSGZmZnIzMzEsGHD%0AxI6i0a5du4ZFixbh3r17EAQBFhYWsLCwgL6+Ph4+fIi8vDyUlpZCIpHAwsIC69atw4svvih2bI3j%0A5uaGESNGwNvbG05OTmLHoT8QBAHnz59HSkoKCgoKUFpaitatW8PGxgaDBg1C3759ueRUJMXFxVi4%0AcCGuXr363LFcLt8yeIojEf0lP/30E+bPnw+5XI5WrVrVK9CysrKQn5+P/fv349ixY1i7di369+8v%0AUlrN5uLigsDAwHrHgV++fBk//fQT/Pz86s05dOgQIiMj+aaqQIWFhZgzZw5KS0sxadIkvPrqqw1u%0Atr958ya+//57REdHY8GCBdi+fTvatm0rQmLNFR8f/5cb6kZGRiIqKgqnTp1qoVQE/PYU2dnZGc7O%0AzmJHoT8JDw/HlStXYG9vD0dHRyQkJKBLly7o2bMnfvnlF1y6dAnt2rXDxo0bxY6qMXgrgoiaLT8/%0AH3PmzMHDhw8xY8YMeHl51RtjZ2eHmJgYzJw5E2VlZQgJCUFhYaEIaTWfIAj12hoAQEpKCjZs2CBC%0AIgKAbdu2obS0FEuWLME777zz1JPQ7O3tsXjxYrz//vu4f/8+tm/fruSkmu+vFmfAbyfc1dTUtEAa%0Aao6cnBzMmzdP7BhaJSUlBXZ2dvj222/xzjvvwNnZGa1bt0ZISAjCw8OxdOlS3Lt3D5cvXxY7qsZg%0AgUZqpaG16SSerVu34uHDh1izZg3efPNNtG/fvsFx7du3x5tvvonQ0FCUlpZi27ZtSk5KJJ6UlBT0%0A7t0b48ePb9T40aNHo2fPnnyqSVqhpKQEmzZtwqxZszB9+nSsXLkSmZmZ9cbV1tbim2++wbRp03Du%0A3DkRkmqvoqIiSKXSuiWmPXr0wI8//lh3/fGS4T/3RKXm4xJHUis7duxAXFxck+ZIJBLs2rVLQYm0%0A25kzZ+Dk5NTo/Us+Pj744YcfcOrUKSxYsEDB6YhUQ35+PsaOHdukOX379m3y7zoidVNYWIiAgADk%0A5+fXPf3PyMjAwYMH8fHHH9ctd7xx4wbef/993LhxA4IgwM3NTczYWsfQ0BAGBgZ1f7e1tYVcLkdB%0AQQE6duwIAOjVqxcLtBbEAo3UyoMHD/DgwQOxY9Dv8vPzm3y4RJ8+fbB//34FJSJSPRUVFU0+ut3c%0A3Bzl5eUKSkSkGrZs2YK8vDw4OzvjtddeQ9u2bZGSkoLNmzfjww8/xK5du5CYmIgVK1agsrISVlZW%0AePvttzFkyBCxo2uVLl26PLF80c7ODoIg4Pr163UFWllZGSoqKsSKqHFYoJFamT17dr0DEEg8pqam%0AqKysbNIcXV3dFtkHQqQuamtroaur26Q5Ojo6De4nJNIkFy5cgK2tLTZs2AA9vd8+kv7tb3+DiYkJ%0A1q5di507d+KTTz6BIAjw8/PDm2++yfcPEYwaNQobNmzA+++/j6CgIHTr1g0WFhbYvHkzXnjhBdy9%0AexeHDh3CCy+8IHZUjcE9aKRWdHR0oKur2+T/SDFsbGxw5cqVJs358ccfYWlpqaBERESkLu7evYuB%0AAwfWFWePDRs2DIIg4NNPP0WbNm3w3//+F4sWLWJxJpLJkyfDzc0N8fHxSE1Nha6uLmbNmoWMjAxM%0AnToVb731FsrKyjBjxgyxo2oMPkEjomYbOXIkPvvsM5w6dQqDBw9+7vgTJ07gypUrmD59uhLSEamO%0A3NxcyGSyJo0n0nSPHj1Chw4d6r3+uL2EgYEBtmzZAhsbG2VHoz/Q09PDmjVrcPny5bobrL6+vjA3%0AN8fBgwdhaGiIMWPGNOpzADUOCzQiaraxY8di27ZtCA0NRWhoKDw8PJ469uDBg1izZg2MjIwwZcoU%0AJabULhcvXqz32uPCIDIyst6yuaYUDdR8sbGxTdpALwgCT60lrfX4tEAPDw8WZyqgtrYWGRkZKC4u%0ARk5ODkxMTNCpUyeMHDkS7u7uYsfTSCzQSG04ODjAyspK7Bj0B+bm5li1ahXmzZuHsLAwhIeHQyqV%0AonPnzjAxMUFpaSlu376N8+fPIycnBzo6Oli/fj2XOCqQTCZ7atG1efPmBl9nIaBY3t7eYkcgUksW%0AFhZiR9BqOTk5iIyMxLFjx/Do0aN6183MzDBq1CjMnDmT7+stjAUaqY2IiIgmz8nMzER0dDSbWiqQ%0Ao6MjvvnmG6xatQqpqanIzs5+4gP/4yc2AwcOxMKFC2Fvby9WVI0XFhYmdgRqwNKlS//y15DL5ZDL%0A5bxJRVqFN4/Ec+rUKbz33nt4+PAhDAwM0LdvX1hYWEBfXx8PHz5Ebm4ubt26hd27dyM+Ph6rVq3C%0AoEGDxI6tMVigkcYpLy/H4cOHER0dXddIkQWaYtnZ2eGLL75AdnY2Tp8+jYKCApSWlqJ169awsbGB%0Ai4sL764pgY+Pj9gRSEG2b9+OyMhINq9WAd26dYOnp6fYMTTGs/ZnPuuak5OTImNptczMTCxevBi1%0AtbWYM2cOpkyZ0uABLaWlpdizZw8iIyPx7rvv4rvvvuOS1BYiKS4u5jm+pBGuXr2K6OhoHDp0CA8f%0APoQgCDAzM4O7uzsWL14sdjwihVu5ciWGDx/e5N50pPoiIiJYoInk3//+Ny5fvoyEhASxo2gcqVT6%0A1Kdkz9uHyZ8FxVm9ejWio6OxYcOGRj0VO3/+PObMmQM/Pz8sWrRICQk1H5+gkVqTy+WIj49HdHQ0%0Abty4Uff6gAED4OPjAzc3NxgaGoqYkEh5YmJiYG1tzQKNqAWVlZWhuLhY7BgaifszVdOFCxfg5OTU%0A6CWLAwcOhKOjI86fP6/gZNqDBRqpJZlMhujoaBw7dgyVlZUQBAF2dnbIzMzEhAkT+MRMSVauXNns%0AudwvRUSk3Vpifya1vKKiIgwZMqRJc3r27In9+/crKJH2YYFGauPu3buIiYnB/v37kZOTA0EQYGFh%0AAXd3d3h6euKll16CVCqtO56XFC8mJqZZ8yQSCQs0IiIiFVRRUQFTU9MmzTEzM0N5ebmCEmkfFmik%0ANsaNG4eamhq0a9cOEydOhIeHB/r168dTnkS0adMmsSPQn/DngYjURV5e3jOvSyQSmJqawszMTEmJ%0ACPht/19Tb3bzvadlsUAjtVFdXQ1jY2O4urpCKpWiR48e/IUgMp6ipXq2b9+OAwcONGmORCLB3r17%0AFZSIiKhh48ePb9T7uL6+Pl566SWMGzeOp9WSVmCBRmrjP//5D+Li4rBv3z7s2bMHenp6cHFxwahR%0AozBs2LAGj4Al0jalpaUoLS0VOwYR0XM1ZhVMRUUFCgoKkJaWhvT0dFy4cAHvv/++cgJqsYyMDMTG%0AxjZpPLUcFmikNjw8PODh4YH79+8jPj4ecXFxOHHiBE6ePAkjI6Mmb2illnXv3j0kJCQgKSkJOTk5%0AKCkpQZs2bWBlZQVXV1d4enqiQ4cOYsfUeIGBgQgICBA7BpFKmjRpUpPnFBYWKiAJAUB4eHijx+bk%0A5GDDhg1ISEjA0KFDMXLkSAUmo+TkZCQnJzd6/PPaIlDTsEAjtdO2bVtMmzYN06ZNw82bNxEbG4tD%0Ahw4hMTERAHDo0CHU1tbC09OTS/CU5MCBA/jkk09QVlYGQfj/1ooFBQUoKChAeno6tmzZggULFmD8%0A+PEiJiUibZadnd2sefzgKT4bGxusWbMGEydOxL59+1igKRBv8omPBRqpNXt7e8ybNw9z587F2bNn%0AERcXh6SkJOzbtw/R0dHo2LEjRo8ejTfffFPsqBpr3759WL16NQwMDDBlyhS4ubmhS5cuMDc3R3l5%0AOW7duoXk5GTs2bMHq1evRmVlJaZMmSJ2bCLSQqdPnxY7Av0Fenp6GDRoEL+PChYYGCh2BK3HAo00%0AgkQigYuLC1xcXPDo0SMcOXIEsbGxSE1NxdatW1mgKUhOTg7Wr18PKysrfP7557C1tX3iupmZGRwc%0AHODg4ABfX1/MnTsXGzduhIuLC1544QWRUhMpV2xsLHr06IHu3bs3+2v079+/BRNpL11d3WbNS0lJ%0AaXTTXlKstm3boqSkROwYRArFhlGkcYyNjeHj44NNmzZh3759CA4OFjuSxtq1axdqamqwfv36esXZ%0An3Xq1AkffvghamtreWKggjg5OcHa2lrsGPQnK1asQFJS0l/6Gk5OTryrrWT5+fmIiIjA+PHjsWjR%0AIrHj0O+Ki4thbm4udgwiheITNFJrxcXFuHv3LsrKymBiYgJra+snmitaWlpi5syZIibUbGfPnsWA%0AAQMa/WTA3t4ezs7OOHPmDObNm6fgdNqHfemI/prq6mokJycjOjoa586dgyAIEAThuTegSDkqKipw%0A8uRJdO3aVewoRArFAo3Ujlwux/bt25GYmIisrKwnrkkkEnTt2hVjxozB5MmTYWxsLFJK7ZCbmwsX%0AF5cmzenWrRvS0tIUlIgAoKqqCjExMejfvz86d+5c7/obb7wBqVQKPz+/J25oEGmrzMxMREdHIy4u%0ADsXFxRAEAcbGxhg5ciR8fHzQr18/sSNqvcLCQqxatQp3797FW2+9JXYcIoVigUZq5dq1a1i0aBHu%0A3bsHQRBgYWEBCwsL6Ovr4+HDh8jLy8PNmzfx+eef4/vvv8e6devw4osvih1bY0kkEtTU1DRpTnV1%0ANQwMDBSUiHJycvDWW28hLy8PCxcurFegZWZmIjU1FWlpaYiOjsbHH38Me3t7kdISiae8vByHDx9G%0AdHQ0fvzxx7pjwgVBwNChQ7Fy5Ure5FOwxmxBqK6uxr1793Dnzh3U1tbC1dUVXl5eSkhHJB4WaKQ2%0ACgsLMWfOHJSWlmLSpEl49dVX0alTp3rjbt68ie+//x7R0dFYsGABtm/fjrZt24qQWPPZ2toiNTW1%0ASXNSU1NhY2OjoETaraSkBEFBQSgqKsKoUaPg7Oxcb4ydnR2+/PJL7NixAwcPHsT8+fOxY8cOmJmZ%0AiZBYeyQlJSE3N7fJ88LCwhSQRrtdvXoV0dHROHToEB4+fAhBEGBvbw9PT094enpi/PjxsLCwYHGm%0ABDKZrFHj9PT00KdPH3h5eWHChAkKTkUkPhZopDa2bduG0tJSLFmy5Jm9tOzt7bF48WL069cPy5Yt%0Aw/bt23mKo4IMGTIEUVFROHHiBIYOHfrc8cePH8e1a9e4/0xBvv32WxQVFeHtt9/G5MmTnzquV69e%0AWLFiBbp06YIvvvgC3333HYKCgpSYVPtkZGQgIyOjSXMkEgkLtBb26quv4saNG3X7yv7+979j1KhR%0A+Nvf/iZ2NK20b9++Z17X0dGBqakpbyCR1pEUFxcLzx9GJL7H+2WioqIaPWfGjBkAgK1btyoqllZ7%0A8OABfH19AQCrVq1q8InNY8nJyVi6dClMTU2xc+dOvuEqwNSpU2FkZISvvvqqUeNra2vh7+8PXV1d%0AfPfdd4oNp8WkUil8fHzg7e3d5LlOTk4KSKS9pFIpjI2NMX36dPj5+TX4e0gqlcLX1xchISEiJCQi%0A4hM0UiP5+fkYO3Zsk+b07dsXcXFxCkpE5ubmWL16NRYtWoR58+ahX79+cHFxgZ2dHUxNTVFRUYGs%0ArCwkJSUhLS0NBgYGWLduHYszBcnJycHEiRMbPV5HRweOjo6Ij49XYCoCAGtraxZbKmDcuHE4evQo%0AIikMSOIAACAASURBVCIiEBkZid69e8PDwwMjR45E+/btxY6ntSoqKpCWloaSkhJYWFigT58+0NPj%0AR1TSXvzXT2qjoqKiyR/szc3NUV5erqBEBAADBw5EREQEVq5cCZlMhkuXLtUbIwgCevfujbCwMB6P%0ArECGhoZNnmNiYgJ9fX0FpCFSPaGhoXj77beRlJSEuLg4nD17Funp6diwYQMGDBgADw8PsSNqnf37%0A92Pjxo0oKyure83CwgIhISEYMmSIiMmIxMMCjdRGbW0tdHV1mzRHR0cHgsBVvIr24osvYtu2bZDJ%0AZDh37hwyMzMhl8thbm4OGxsbuLq6olevXmLH1HjW1tb4+eefmzTn2rVrsLS0VFAiItVjYGAADw8P%0AeHh44P79+4iPj0dcXBzOnTuH8+fPQyKR4NKlSzh8+DCGDh3arBsf1DgpKSn44IMPIJFI0LdvX3Ts%0A2BG3b9/G9evXERISgoiICL53kFZigUZELcbJyYnLuEQ0dOhQREVF4cqVK436UHP58mXIZDJMmjRJ%0ACemIVE/btm0xbdo0TJs2Dbdu3UJMTAwOHTqEX375Be+99x6MjY0xYsQIeHp6PnOPLTXPjh07YGho%0AiP/+979wcHCoe/348eNYvHgxduzYgRUrVoiYkEgcPCSE1EZzNtrHxMQgLi4OZ86cUWAy7eXr6wtv%0Ab294eXnB2tpa7Dhar7CwEH//+99hZGSEDz/8EH379n3q2PT0dISEhKCkpATbtm3j0lOi3wmCgHPn%0AziE2NhZJSUkoLy+HRCLh+4gCjB49GoMGDcKyZcvqXVu4cCFu3bqF6OhoEZIRiYtP0EitxMbGIjY2%0AttHjHzceJcXIy8tDREQEtmzZgn79+sHb2xsjR46EkZGR2NG0koWFBZYuXYolS5YgMDAQAwYMgFQq%0ARefOnWFiYoLS0lLcvn0bZ8+ehUwmgyAICA0NZXFG9AcSiQRSqRRSqRSPHj3CkSNHeJCOgpSWlj51%0AiXX37t1x4cIFJSciUg0s0EhtNOeIalKs+Ph4HD58GAkJCZDJZJDJZFi/fj1GjBgBb29vLncUgZub%0AGz7//HOsWLEC58+fb/ADjiAI6Ny5MxYtWoRBgwaJkFK7NLexrkQiwd69e1s4jXYLDg5u0koMY2Nj%0A+Pj4wMfHR8HJtFN1dfVTT2vU19dHVVWVkhMRqQYWaKQ2li5d+pe/hlwuh1wuh5WVVQskotatW2PS%0ApEmYNGkS8vPzkZCQgISEBMTExCA2NhZWVlZ1SyBtbGzEjqs1nJycsHfvXpw/fx4pKSkoKChAaWkp%0AWrduDRsbGwwaNAh9+/aFjo6O2FG1woMHDxr9JL+mpgaPHj0CAD79VwCZTIb+/fuLHYOI6JlYoJFW%0A2b59OyIjI7mXQAEsLS0xc+ZMzJw5Ezdu3Kh7urZlyxZERkY+sQTS2NhY7LgaTyKRwNnZmQcbqICj%0AR482apxMJsPq1auRlZUFc3NzzJ8/X8HJiIhIFbFAI6IW161bN8ydOxdz586FTCbDwYMHkZSUhJUr%0AV2L9+vVwc3NrcFM4Kd+9e/dw9+5ddO/eXewoWksul+Ozzz7D/v37UVtbCw8PD/zrX/9C27ZtxY5G%0ApHC5ubmQyWQNvg4Aly5darBdDpfQkybjKY6kVSIiIvgETSTV1dX47rvvEBkZiYqKCn4PFGDChAnw%0A9/eHn5/fE69nZmYiMzMTw4YNqzeHPxPiOnr0KD766CMUFRXBysoKISEheOWVV8SOpbGkUimCgoIw%0Ae/ZssaMQfvt+PGsp77MO+uLvLNJkfIJGRAp18eJFJCYmIikpCffv34e+vj7c3NzEjqWRcnNzUVpa%0AWu/1Q4cOsQhTMYWFhVi7di1OnjwJiUQCPz8/BAcHc/mvEkRERCAiIqJJcyQSCVJSUhSUSHvx8C+i%0AhrFAI6IWl56ejsTERBw9ehR3796FIAjo3bs3AgICMGrUKLRq1UrsiESi2bVrF/73v/+hrKwM3bp1%0AQ2hoaKMai1PLMDU1hZmZmdgxCDz8i+hpWKARUYu4evUqEhMTcfjwYRQUFEAQBFhZWWHmzJnw9vZG%0A586dxY5IJKpbt25h1apVuHz5MvT19fHmm2/i1Vdfha6urtjRtIq/vz8CAgLEjkEthId/kSZigUZE%0AzXbjxo26oiwnJweCIMDY2BhjxoyBt7c3BgwYIHZEItFVV1cjKioKW7duRVVVFQYMGIDFixfD1tZW%0A7GhERKSCWKARUbP94x//gEQigUQiQf/+/eHt7Y0RI0bAyMhI7GhEKmPatGnIysoCAPTs2RPDhg3D%0AqVOnGjX3zwe+EBGR5mOBRkTN1rlzZ3h7e2PMmDGwtLRs1tfg/gHSdJmZmXV/vn79OjIyMho8NvzP%0AHh8eQkRE2oUFGhE12w8//PCXvwb3D5CmCwsLEzsC/c7b2xs9evQQOwYR0TOxQCMi0iAZGRmIjY2t%0A9xoAxMXF1Xty8/gaKY6Pj4/YEeh3LXFqIBGRorFAI7URFxf3l/c39e/fvwUTEame5ORkJCcnP/Ha%0A46JsxYoV9cY/qxEsiaeqqgoVFRU8Dl6B7t27h4SEBCQlJSEnJwclJSVo06YNrKys4OrqCk9PT3To%0A0EHsmESkhVigkdpYvnw51q1bhxEjRsDHxwf9+vVr8tdwcnKCk5OTAtIRiY9Hh6um4OBg+Pj41GvK%0Ae+/ePdy9exfdu3evN+err77i0l8FOnDgAD755BOUlZU98VS5oKAABQUFSE9Px5YtW7BgwQKMHz9e%0AxKREpI1YoJHamDp1Ko4cOYKYmBjExsbC2toa3t7e8PLyQqdOncSORyS6wMBAsSNQA2QyWYNP73fv%0A3s0iTAT79u3D6tWrYWBggClTpsDNzQ1dunSBubk5ysvLcevWLSQnJ2PPnj1YvXo1KisrMWXKFLFj%0AE5EWYYFGamPhwoVYsGABzp8/j4MHD+L48eOIiIhAZGQkHB0d4e3tjZEjR8LY2FjsqEREpIJycnKw%0Afv16WFlZ4fPPP6/Xi87MzAwODg5wcHCAr68v5s6di40bN8LFxQUvvPCCSKmJSNuwQCO1IpFI4Ozs%0ADGdnZ7z77rs4ceIEEhISkJKSgkuXLmH9+vV1SyC5lJG0jUwma/Zc/ryQNti1axdqamqwfv365zYK%0A79SpEz788ENMnz4de/fuxbx585SUkoi0HQs0Ulv6+voYMWIERowYAblcjiNHjiAhIQHx8fGIi4uD%0ApaUlvL294e3tDRsbG7HjEilccHBwsw78kEgkSElJUUAiItVy9uxZDBgwoMF9fw2xt7eHs7Mzzpw5%0AwwJNRfHwL9JELNBII5iZmWH8+PEYP348ioqKcPToURw/fhxffvklvvzyS374JK3QlKbGqampuH79%0AOgDA3NxcUZGIVEpubi5cXFyaNKdbt25IS0tTUCLt1hJP/Xn4F2kiFmikkXR0dKCnpwddXV1UV1eL%0AHYdIKRYtWvTcMQ8ePMDGjRvrirPRo0dj4cKFio5GpBIkEglqamqaNKe6uhoGBgYKSqTdmvvUHwAP%0A1yGNxgKNNEJxcTGOHDmCxMREpKWloba2FhYWFvDz86t3tDWRtkpMTMTHH3+M+/fvw9raGiEhIRg0%0AaJDYsYiUxtbWFqmpqU2ak5qaymXyCiQIAkxMTDB48GC0a9dO7DhEKoEFGqmt0tJSHDt2DImJibh4%0A8SJqampgaGgId3d3eHl5QSqVQkdHR+yYGo3Nw9VDfn4+1q5di9OnT0MikcDf3x9vvPHGX/q+UdPk%0A5ubWW86Vm5sLALh06dITvbj+eI1a1pAhQxAVFYUTJ05g6NChzx1//PhxXLt2jfvPFGTevHk4duwY%0ALl++jCNHjuDll1/GyJEj4ebmxibhpNUkxcXFwvOHEamGhw8fIikpCYmJiTh37lzd8sWXX34ZXl5e%0AcHd3h6mpqcgptYdUKoWJiclfah5OirVz506Eh4fj4cOH6NGjB0JDQ/Hiiy+KHUurSKXSpy7jEgSh%0AwWuPX+cyrpb14MED+Pr6AgBWrVoFZ2fnp45NTk7G0qVLYWpqip07d8LMzExZMbVOYWEhjh49iqNH%0AjyI9PR0A4ODgAHd3dxZrpJVYoJHaCAkJwenTp1FVVQVBEGBjY4MxY8bAy8uLy09EsmHDBhw5cgSF%0AhYWQSCRsHq5Cbt68iQ8++ABXrlyBgYEBAgMDMW3aNOjq6oodTessX7682ftsli5d2sJp6Pz581i0%0AaBGqqqrQr18/uLi4wM7ODqampqioqEBWVhaSkpKQlpYGAwMDhIeHo1evXmLH1hp3797FsWPHcPTo%0AUVy6dAkA0KdPn7pirWPHjiInJFI8FmikNqRSKUxNTTFy5Eh4e3vD0dFR7EiE3+70/7F5uFwuh46O%0ADpuHi6SqqgpbtmzBt99+i+rq6rqegbyJQfT/rl27hpUrV+LGjRtPfYLZu3dvhIWFoWvXriIkJOC3%0A/eWPizWZTIba2lr06dMHI0eOxNSpU8WOR6QwLNBIbRw6dAjDhw+HoaGh2FHoKaqqqp5oHl5VVQUj%0AIyM2D1cSmUyGVatWITs7G61bt8b8+fPh5eUldiyt1xJ7NUkxZDIZzp07h8zMTMjlcpibm8PGxgau%0Arq58aqZifv75Z6xZswaXL1/m8l/SeCzQSG24uLggMDAQs2fPFjsKNcIfm4enpqZCEAQ2D1ewP+51%0AsrS0bHR/M4lEgq1btyoymlb7415Nb29v3qgQ0YQJE+Dv79+knoEknl9//RXHjx/HsWPHcP36dQiC%0AgPbt28PV1RXvvPOO2PGIFIanOJLaEASh3klnpLrYPFwcj39G8vLykJeX16g5zd0fRY0zdepUHDly%0ABDExMYiNjeVeTRHl5uaitLRU7Bj0DFevXsXx48dx/PhxZGZmQhAEWFlZwc/PDyNGjICDgwN/Z5HG%0AY4FGRErB5uGKd/bsWbEjUAMWLlyIBQsWPLFXMyIiApGRkdyrSVpPEARcunQJx48fR1JSEvLz8yEI%0AAmxtbTF9+nS4ublxuSlpHRZoRKQQbB5O9P8kEgmcnZ3rDm35417NS5cuYf369dyrSVpn1apVSE5O%0ARnFxMQRBwN/+9jfMmjULI0aMQLdu3cSORyQa7kEjtSGVSuHj49OsD/f8wKMcT2sePnz4cDYPJ2oA%0A92oql1QqxdSpU+Hv79/kuVZWVgpIpN0e75tt3749hg8fDjs7u0bP5T5C0mQs0EhtPKvZ6/PwtCfF%0AYfNw1TFhwoRmzZNIJNi7d28Lp6Gm+uNezcf9n7hXs2U1931EIpHwe6EAUqm07s9//L48b785T3Ek%0ATccljqRWunXrhh49eogdg37H5uGq5cGDB43+8FlTU4NHjx4B4CEhqoR7NRXP0tKSh7OoiLCwMLEj%0AEKkkFmikVlxdXREQECB2DPrd8ePHYWpqitGjR7N5uAo4evRoo8bJZDKsXr0aWVlZMDc3x/z58xWc%0AjJ6GezWVb+zYsXwfURE+Pj5iRyBSSSzQiKjZVq5cyebhakQul+Ozzz7D/v37UVtbCw8PD/zrX/9C%0A27ZtxY6mVZ62V9Pd3Z17NYmIiAUaETXf0qVL2TxcTRw9ehQfffQRioqKYGVlhZCQELzyyitix9Ia%0A3KtJVN+WLVueeV0ikcDMzAytW7dGnz59YGtrq6RkROJigUZEzcbm4aqvsLAQa9euxcmTJyGRSODn%0A54fg4GD23FIi7tUkalhERAQkEkmjDgUBgH79+mHJkiV44YUXlBGPSDQs0EhthIWF8YAQoibYtWsX%0A/ve//6GsrAzdunVDaGgoG76KgHs1VUdAQADbrqiQxhwSUlFRgcLCQqSmpkImk2HevHn46quv0Lp1%0AayUkJBIHj9knjfPLL7+ga9euYsfQClKpFIGBgdxwr2Ju3bqFVatW4fLly9DX10dAQABeffVV6Orq%0Aih1NKx06dKjJezUzMzORmZmJYcOGKTAZkXpJTEzEe++9h6CgIC6tJ43GAo3UTkpKCrZs2YLAwEC4%0AuLg8ca2yshIjR46EpaUl5s6di+HDh4uUUjuwebhqqa6uRlRUFLZu3YqqqioMGDAAixcv5r4Nkbm4%0AuDS4V/Py5cv46aefGmy4GxERgcjISPZ6IvqToKAglJWVYdu2bWJHIVIYLnEktbJr1y589NFHqK2t%0Axc8//1yvQCsqKkKnTp3w66+/IiQkBHPmzMGrr74qUlrtEBsbi9jY2CbP4wfPljdt2jRkZWUBAHr2%0A7Ilhw4bh1KlTjZrbUJFALeNpezVTUlIQGRnJ/++JmqB37944cOCA2DGIFIoFGqmN9PR0rF+/Hh06%0AdEBYWBikUmm9MZ06dcLOnTtx9uxZLF26FJ9//jmcnJy470aB2DxcdWRmZtb9+fr168jIyGjUIS6P%0ADw8hIlJ1enp6bOJOGo8FGqmNHTt2QE9PD5s2bXruCU5SqRQbNmzA7NmzsWPHDqxYsUJJKbUPm4er%0AjsZsuCciUme//vor2rdvL3YMIoVigUZqIy0tDUOGDGn08bq9evWCs7MzZDKZgpMRqQYfHx+xIxAR%0AKUxGRgZOnz4NLy8vsaMQKRQLNFIbxcXFTe59Ym9vj4sXLyooEZHqq6ysREFBAYqLi9G2bVtYWFjA%0AwMBA7FhERMjLy3vumOrqaty7dw+XLl3CN998Ax0dHUyZMkUJ6YjEwwKN1Ea7du1w7969Js0pKytj%0ArxTSSikpKdi9ezfOnDnzxH4NXV1duLi4YOLEiRgyZIiICYlI240fP76uCfXzCIIAU1NTLF26lPue%0ASeOxQCO10bVrV8hkMtTU1DSqn1NtbS3OnDkDa2trJaTTTmwernqqq6vxn//8BwkJCRAEAYaGhrCz%0As4O5uTkePXqE27dv4+TJkzh16hQ8PT0RGhrKJ2pEJIp+/fo9s0CTSCQwNTVFmzZt0KdPHwwbNgxt%0A27ZVYkIicbBAI7Xh5eWFZcuW4euvv8asWbOeO/7LL79Efn4+pk2bpoR02qmxe57YPFx51q1bh/j4%0AeHTp0gX//Oc/8corrzzRILmmpgbnzp3Dpk2bcPDgQRgYGCA0NFTExNqhoaXWj/fHRkZG1jttk3tn%0ASRuEh4eLHYFIJbFRNamN6upqBAUF4cqVK5gwYQJef/11WFpa1huXn5+PqKgoREdHo1OnTvj2229h%0AYmIiQmLtwebhqiE9PR2BgYFwdnbGhg0boKf39Htw1dXVeOedd3D69GmEh4fD0dFRiUm1S0MtQRpD%0AIpGwXyARkRZigUZqpaCgAPPmzcMvv/wCiUQCOzs7dO7cGSYmJigtLUV2djaysrIgCAKsra3x3//+%0AF7a2tmLH1mh/bB4+Z84cTJ8+/Ynrd+7cwcKFC/Hrr79CIpGwebgChYWFITk5GdHR0WjTps1zxxcX%0AF2PSpEkYMmQIli9froSE2ikmJqbZc3kyJxGR9mGBRmqnsrISX331FWJiYpCfn1/vuq2tLby9vfGP%0Af/zjiaVd1PLS09MRFBT0zObhjz1uHv7gwQNERkayebgCTJo0CS+++CI++OCDRs8JCwvDlStXsHv3%0AbgUmIyKq788rLhpLIpEgJSWlhdMQqQ7uQSO1Y2BggKCgIAQFBeHmzZsoKChAaWkpWrduDRsbGz4x%0AUyI2D1ctBQUFGDlyZJPmWFtbIykpSUGJiIiezt7evtGnOJaWljbqWH4iTcACjdSavb097O3tn3pd%0ALpcjPj6ePVMUhM3DVYuJiQlKSkqaNOfBgweNWg5JRNTStm3b1qhxcXFx+OSTTwD8tkpm8eLFioxF%0AJDoWaKSRZDIZoqOjcezYMVRWVrJAUxA2D1ct3bp1w5kzZ1BbWwsdHZ3njq+pqUFKSgq6dOmi+HBE%0ARE10584drF69GufPn4eOjg5mzpyJgIAAtgYhjccCjTTG3bt3ERMTg/379yMnJweCIEBHRwfOzs5i%0AR9NYbB6uWtzd3bFmzRps3boVr7322nPHR0ZGIj8/H3PnzlV8OCKiRqqtrcX27duxefNmlJeXo1ev%0AXliyZAm6d+8udjQipWCBRmpNEAScOnUK0dHROH36NGpqaiAIAmxtbeHj4wNvb2907NhR7Jgai83D%0AVcu4cePwww8/4IsvvkB5eTlmzJjRYIuJsrIybN68GTt37kSfPn0wYsQIEdISEdV3/fp1fPDBB8jI%0AyICRkREWLlwIPz+/Ru9VI9IEPMWR1NKdO3ewf/9+xMTEoKioCIIgwNTUFGVlZRg9ejSPDFeShIQE%0ALFu2DG+88UajmodHRkYiIiKi7g2XWl5eXh7efPNN3LlzB8bGxnBwcICdnR1MTU1RUVGBrKwsXLx4%0AEQ8fPkSXLl0QHh6Otm3bih2biLRcRUUFvvjiC+zYsQM1NTV45ZVXEBISAisrK7GjESkdCzRSG9XV%0A1Th27Biio6Nx8eJF1NbWwsDAAK+88go8PT0xePBgDBs2DL6+vggJCRE7rlZg83DVVFZWhvDwcBw4%0AcACPHj2qd71Vq1aYOHEiAgIC2IqCiER39uxZrFmzBnfu3EHbtm2xaNEijBo1SuxYRKJhgUZqY9So%0AUXjw4AF0dXUxcOBAuLu7w9XVFWZmZnVjpFIpCzQlY/Nw1VVeXo709HRkZWVBLpejVatWsLW1Rf/+%0A/aGnxxXuRCSukpISbNiwAQkJCRAEAT4+PliwYAFatWoldjQiUbFAI7UhlUphbGwMf39/uLm5oUeP%0AHg2OYYGmfGweTkRETeXp6VnXGqRHjx7o169fo+ZJJBIsWLBAkdGIRMUCjdTG119/jYSEBNy6dQsS%0AiQTt2rWDu7s7PDw80LdvXwAs0FQBm4erhszMTLRu3brBHmebN2+Gs7MzHB0dRUhGRPQbqVTarHkS%0AiQRnzpxp4TREqoMFGqmdq1evIi4uDomJibh//z4kEgmsra3h4eGBr7/+mgWaimPzcMWqrKzE8uXL%0AcfToUbz33nvw9vZ+4npRURG8vb0hkUgwdOhQLFu27IllwkREyiKTyZo918nJqQWTEKkWFmiktmpq%0AanD69GnExsbi1KlTqKysBAB07NgRkyZNwqhRo9CpUyeRU9Jjf24ezrufLa+mpgZz5syBTCaDlZUV%0A3nnnHQwePPiJMXK5HHv37sW+ffuQnZ0NR0dHhIeH8whrIlJLMpkMMpkMAQEBYkchajEs0EgjyOVy%0AJCYmIi4uDunp6XUfNh0cHDBmzBhMnDhR5ITa6WnNwwcOHIhPP/1U7HgaZ9euXVi3bh1Gjx6NsLCw%0AZx4EUl5ejrCwMJw4cQLvvvsuJkyYoMSkREQtIyIiApGRkbzpRxqFBRppnJycHMTGxuLgwYPIzs7m%0AWnUlY/Nw8QQEBKCwsBC7d+9u1CmNcrkckydPRufOnbF582YlJCQialks0EgT8Zxl0jg2NjYICgpC%0AUFAQUlNTER8fX3eNSyEUh83DxXfz5k2MGjWq0Ufom5mZQSqV4sSJEwpORkRERI3FAo00mqOj4xMn%0A1V28eBGRkZEs0FrI05qHDx8+/Inm4WxKrRw1NTVNPvDDwsIC1dXVCkpERERETcUCjYiazcvLq655%0AuFQqbbB5OCmPlZUVsrOzmzQnOzsbFhYWCkpERERETcUCjYiaraSk5LnNw0l5+vXrh7i4OBQVFaFD%0Ahw7PHV9UVIRTp07VO+mRiIiIxKMjdgAiUl9vvvkmrK2tERUVhRkzZsDLywsff/wxfvzxR7GjaSVf%0AX19UVVVh8eLFkMvlzxxbVlaGkJAQVFVVwdfXV0kJiYiI6Hn4BI2Imm3mzJmYOXPmE83Dd+7cie+/%0A/76ueTgpT8+ePfH6668jKioKU6ZMwZQpU+Di4oLOnTvDxMQEDx48QHZ2Ns6ePYsffvgB9+/fx9ix%0AY+Hs7Cx2dCIiIvodCzQi+steeuklvPTSS1iwYMETzcO//vprAMDJkydhaWnJ5uFKEBQUBD09PURF%0ARWHz5s0NHp8vCAL09fUxY8YMBAcHi5CSiIiInoYFGhG1GF1dXQwdOhRDhw6t1zw8PDwc4eHhbB6u%0AYBKJBLNnz4aHhwdiY2ORkpKCgoICyOVytG7dGp06dcKgQYPg6ekJGxsbseMSERHRn7BAIyKFMDMz%0Aw8SJEzFx4sQnmoenpaUhPT2dBZqCde7cGcHBwXxCRkQaTRAECIIgdgyiFsVDQohI4R43D9+9eze+%0A+OILjB8/vu6aTCbDli1bRExHRERiCA4ORmxs7F/6GtOmTcO+fftaKBGRamCBRkRK5ejoiMWLF9f9%0A/eLFiyzQiIi0kEwmQ25u7l/6GmZmZrC2tm6hRESqgQUaaRUuhSAiIiIiVcYCjdQGl0IQERERkaZj%0AgUZqg0shiIiINItEIhE7ApHK4SmORERERCSKiIgIRERENGmORCJBSkqKghIRiY8FGhERERGJwtTU%0AFGZmZmLHIFIpLNBIrXApBBERkebw9/dHQECA2DGIVAoLNFIrXApBRERERJqMBRqpFS6FICIiIiJN%0AxgKN1AqXQhARERGRJuMx+0QkKjYPJyLSTt7e3ujRo4fYMYhUDgs0Imo2Ng8nIqLmWrp0KYYNGyZ2%0ADCKVwyWORNRsMpkM/fv3/0tfw8zMjPsKiYi03L1795CQkICkpCTk5OSgpKQEbdq0gZWVFVxdXeHp%0A6YkOHTqIHZNIKVigkdrgUggiIiLNc+DAAXzyyScoKyt7Ysl7QUEBCgoKkJ6eji1btmDBggUYP368%0AiEmJlIMFGqmNpUuXih2BiIiIWtC+ffuwevVqGBgYYMqUKXBzc0OXLl1gbm6O8vJy3Lp1C8nJydiz%0AZw9Wr16NyspKTJkyRezYRArFAo3Uhkwma/ZcJyenFkxCf8Tm4URE1Bw5OTlYv349rKys8Pnnn8PW%0A1vaJ62ZmZnBwcICDgwN8fX0xd+5cbNy4ES4uLnjhhRdESk2keJLi4mIen0ZqQSqVNqsYYKNqxeH3%0AhIiImmvjxo3YsWMHtm7diu7duz93/M2bNzF9+nRMnToV8+bNU0JCInHwCRqpDT8/v0aPTU1NxfXr%0A1wEA5ubmiopEYPNwIiJqnrNnz2LAgAGNKs4AwN7eHs7Ozjhz5gwLNNJoLNBIbSxatOi5Yx48xbmW%0AEgAAFFJJREFUeICNGzfWFWejR4/GwoULFR1Nq7F5OBERNUdubi5cXFyaNKdbt25IS0tTUCIi1cAC%0AjTRGYmIiPv74Y9y/fx/W1tYICQnBoEGDxI5FREREDZBIJKipqWnSnOrqahgYGCgoEZFqYIFGai8/%0APx9r167F6dOnIZFI4O/vjzfeeANGRkZiRyMiIqKnsLW1RWpqapPmpKamwsbGRkGJiFSDjtgBiP6K%0AnTt3YurUqTh16hS6d++OL7/8EvPnz2dxRkREpOKGDBmC69ev48SJE40af/z4cVy7dg3u7u4KTkYk%0ALhZopJZu3ryJWbNmYcOGDaipqcGcOXPw1Vdf4cUXXxQ7mlZh83AiImquqVOnwszMDMuXL8e5c+ee%0AOTY5ORnvv/8+2rdvj3HjxikpIZE4eMw+qZWqqips2bIF3377Laqrq+Hs7Ix3332Xyx2IiIjU0Pnz%0A57Fo0SJUVVWhX79+cHFxgZ2dHUxNTVFRUYGsrCwkJSUhLS0NBgYGCA8PR69evcSOTaRQLNBIbchk%0AMqxatQrZ2dlo3bo15s+fDy8vL7FjaTU2Dycior/q2rVrWLlyJW7cuNFgb01BENC7d2+EhYWha9eu%0AIiQkUi4WaKQ2/tgU2dLSstH9zSQSCbZu3arIaFqLjaqJiKilyGQynDt3DpmZmZDL5TA3N4eNjQ1c%0AXV351Iy0Ck9xJLUiCL/dT8jLy0NeXl6j5jSngKDGYfNwIiJqrgkTJsDf37/uvcTJyYmrK4jAAo3U%0AyNmzZ8WOQH/C5uFERNRcubm5KC0tFTsGkcphgUZECsPm4URERERNwwKN1FJmZiZat26NNm3a1Lu2%0AefNmODs7w9HRUYRkBLB5OBEREVFzsUAjtVJZWYnly5fj6NGjeO+99+Dt7f3E9aKiIkRGRiIqKgpD%0Ahw7FsmXLYGZmJlJa7bRz506Eh4fj4cOH6NGjB0JDQ9mfjoiIGlRaWtroPeV/ZGVlpYA0RKqBpziS%0A2njckFomk8HKygrvvPMOBg8e/MQYuVyOvXv3Yt++fcjOzoajoyPCw8N5UIgS3Lx5Ex988AGuXLkC%0AAwMDBAYGYtq0adDV1RU7GhERqSCeBEzUMD5BI7Wxd+9eyGQyjB49GmFhYdDTq//P18zMDNOnT8eU%0AKVMQFhaGEydOIDo6GhMmTBAhsXZg83AiImouS0tLdOrUSewYRCqFT9BIbQQEBKCwsBC7d+9usDj7%0AM7lcjsmTJ6Nz587YvHmzEhJqHzYPJyKi5pJKpQgMDERAQIDYUYhUCp+gkdq4efMmRo0a1ajiDPjt%0AaZpUKsWJEycUnEx7BQcH1y1PMTIywvbt27F9+/bnzmPzcCIiIqKGsUAjtVFTU9PkAz8sLCxQXV2t%0AoEQEsHk4ERERUUtigUZqw8rKCtnZ2U2ak52dDQsLCwUlIjYPJyIiImpZOmIHIGqsfv364fTp0ygq%0AKmrU+KKiIpw6dQrdu3dXcDIiIiJqqoCAADg5OYkdg0jlsEAjteHr64uqqiosXrwYcrn8mWPLysoQ%0AEhKCqqoq+Pr6KimhdsvMzERxcXGD1zZv3ozU1FQlJyIiIlUWGBjIAo2oAbrvvvvu+2KHIGqMDh06%0AoKamBgkJCYiJiUFlZSUMDQ1hbGwMPT09lJSU4MaNGzhw4ACWLVuGrKwsjB07Fv7+/mJH12iVlZVY%0AunQp1q1bh65du6JHjx5PXC8qKsK///1vxMbG4vr163jllVdgYGAgUloiIiIi1cZj9kmtCIKAqKgo%0AREVFoaam5qlj9PX14e/vj+DgYOjo8EGxorB5OBER0f+1d+8xWZf/H8dfKIqEAsMDZjUUSYUFKKHg%0AEs3zISANN3W1cta00A4zmzJySSeHbpnm0i3X0K2sBjZLBCXPIgKCYiDqUEQEFywE5BZSDr8/GJ8f%0ABNzcIPa9Hc/HX58P9/W5ruvGP/C16/pcb6B7EdDwWLp586bi4+OVkpKikpISVVVVycnJScOGDdPE%0AiRM1e/ZsCiX/B2JjY7V582azxcOb1NTUGMXD161bR/FwAACANhDQAHQZxcMBAAC6F3u/AHTZtWvX%0AFBgY2Oni4Xl5eY94ZgAAAI8nAhqALqN4OAAAQPcioAHoMoqHAwAAdC8CGoAuo3g4AABA9yKgAegy%0AiocDAAB0LwpVA+gyiocDAAB0L47ZB/BQKB4OAADQfQhoALoFxcMBAAAeHgENAAAAAKwE+4wAAAAA%0AwEoQ0AAAAADAShDQAAAAAMBKENAAAAAAwEoQ0AAAAADAShDQAAAAAMBKENAAAFbj448/1oQJEzRh%0AwgS99dZbXe7n1KlTRj+zZs3SgwcPunGWnbN9+3ZjLrt3735k46SkpBjjvPfeew/VV2RkpNHX4cOH%0Au2mGAABLENAAAFYjNDTUuL548aKKioq61E98fLxxPW/ePPXp0+eh5wYAwH+BgAYAsBrjx4/XsGHD%0AjPvExMRO91FZWanTp08b9y+//HK3zA0AgP8CAQ0AYDVsbGwUEhJi3HcloB0+fFj379+XJPn6+mrE%0AiBHdNr+uWLVqldLS0pSWlqY33njjfzoXAID1I6ABAKxKcHCwevVq/PNUUFCgS5cuder5gwcPGtes%0AngEAHjcENACAVXF1dVVgYKBx35lVtBs3big7O1uS5ODgoBkzZnT7/AAAeJRs/9cTAADg30JDQ3Xm%0AzBlJjVsW33//ffXu3bvD55ofDjJ79mz169evzXYFBQVKSEhQZmamiouLVVFRIUlydHSUm5ubAgIC%0ANH/+fDk5ObX5/LJly5SdnS0nJyclJSUpNzdX27ZtU05Ojuzt7eXu7q6wsDDNmDFD27dv1549eyRJ%0AK1eubHebY3V1tRISEpSenq4rV66ovLxcNTU1cnBw0ODBgzV27FgFBwfLy8urw99DkytXrujHH39U%0ARkaG7ty5I2dnZ3l6emrOnDmaPn26bGxsLO6rPdnZ2Tpw4IAyMzNVWlqq2tpaubi4yMfHR7NmzVJQ%0AUNBDjwEAPQkBDQBgdSZPniwXFxeVlZWprKxMaWlpmjhxotln6uvrlZCQYNy3tb3xwYMH2rRpk37/%0A/XfV19e3+ry0tFSlpaU6d+6cYmJitHHjxhareW3Jz89XeHi4TCaTJKmmpkYZGRmaPHmyJV9VknTk%0AyBFFR0ervLy81WcVFRWqqKhQXl6eYmNjtXDhQq1Zs8bYBtqeX375RVu2bFFdXV2r73fy5En5+voq%0AOjpaLi4uFs+zuZqaGm3cuLHF77zJ7du3dfv2bR06dEjPP/+8vvjiiy6PAwA9DQENAGB1bG1tNXfu%0AXP3www+SGrc5dhTQ0tPTVVJSIkkaPXq0PD09W7VZv369jh49aowxceJEeXh46IknnlBVVZVycnKU%0AkZGhhoYGmUwmRUREKDY2VgMHDmxzzIaGBn322WdGOGtiY2OjadOmWfRdT548qcjISCMwenh4yN/f%0AXwMHDlRtba1u3ryp06dP6+7du5Kk2NhYjRw5UmFhYe32mZOTo7Nnz0qS3NzcFBQUJAcHB+Xm5io5%0AOVl1dXXKysrSO++8o5iYGNnb21s01yb379/XqlWrdPHiRUlS7969FRgYKE9PT/Xu3VsFBQU6deqU%0ATCaTMjIytGzZMsXExMjZ2blT4wBAT0RAAwBYpdDQUCOgHT9+XNXV1WaDRPPtjW2tnqWkpBjhzNnZ%0AWTt27NDIkSNbtbt48aI++OADVVVVyWQyKTExUa+++mqbY1ZWVio7O1sjRozQ2rVr5eXlpeLiYqWn%0Ap8vV1bXD7/jgwQNt3rzZCGerVq3S66+/3qpdVVWVIiIilJqaKkmKi4szG9CawtzSpUu1YsWKFttD%0As7OztXr1apWXlys/P1/fffddpwtbb9261QhnHh4e2rhxo9zc3Fq0KS8vV1RUlJKTk1VcXKyoqCht%0A2bKlU+MAQE/EISEAAKs0YsQI+fj4SGp8P+vEiRPttjWZTDp+/Lgkyc7OTnPmzGnV5sCBA8Z1eHh4%0Am+FMknx8fLRw4ULj/vLly2bn2bdvX23btk1+fn7q16+f3N3dtWjRIrPPNDl37pz++usvY9y2wpkk%0A9e/fX2vWrDHur127pgcPHpjtOzQ0VOHh4a3e3Xvuuef05ZdfGu+fxcXFqaqqyqL5So3bF/ft2ydJ%0AcnJy0jfffNMqnEmNITg6OlpPP/20JCk5OVl//vmnxeMAQE9FQAMAWK3Q0FDjuq13nZr88ccfqqmp%0AkSRNnz5d/fv3b9Vm1qxZevvttxUaGqqZM2eaHffZZ581ru/du2e2bVBQkEWrZW0ZOnSoVq9ercWL%0AF2vp0qVm27q5ucnOzk5S49ZKc/OytbVVeHh4u5/7+/vLz89PUsfh999+++034722BQsWtLv9U2oM%0Ar6+99ppxb+7fEADQiC2OAACrNXPmTG3ZskUmk0lpaWkqKytr87CJjrY3StKUKVM0ZcqUDsesqanR%0ArVu3jPva2lqz7X19fTvssz0jRoywuJB2Xl5ei1MXzc3L19e3w0M5Jk2apIyMDEnShQsX9NJLL1k0%0Aj8zMTON6zJgxHbZv/vu5cOGCRWMAQE9GQAMAWC17e3vNmDFD+/fvV11dnZKSklptHywqKlJWVpak%0AxlWmcePGWdT3vXv3VFBQoKKiIhUVFamgoEB5eXnKy8trEX4aGhrM9vPUU0918lu1r76+Xrdu3VJR%0AUZFu3bqlwsJCXb9+XZcvX1ZlZWWLtubm1XwFsD3u7u7GdWFhocVzzM/PN67XrVtn8XNS4/ZIAIB5%0ABDQAgFULDQ3V/v37JTVukft3QIuPjzfCSnurZ03q6+t18OBBxcXFKTc3t82j9qXGUwmbH09vzoAB%0AAyxqZ87Vq1e1Z88enTp1StXV1W22aVo96ygwSmq3fltzzef97/BnTtMBJF1hMplUV1dnUU07AOip%0ACGgAAKvm7e0td3d3Xb9+XZcuXVJBQYFxKEVDQ4MOHjwoqfG9q3nz5rXbT1VVlT766CNjW18TGxsb%0ADR48WO7u7hozZozGjRunqqoqRUZGWjS/hw0be/fu1datW1uFRQcHBw0fPlyjRo2St7e3AgICtGjR%0Aok4d6GFO86DXt29fi56pr69vMc/ly5e3WwwcANA1BDQAgNULDQ3V119/LUk6dOiQli9fLkk6f/68%0AiouLJf1/cev2REdHG+HMwcFBS5YsUWBgoFEHrbnExMRH8TVaSU1NbXH0/NSpUzV37lx5eXlpyJAh%0Ardr/888/FvVrSYhrvmpm6Spgr1695ODgYPQ/derUdk/DBAB0Dac4AgCs3rx589SnTx9JjQGtSdPq%0AmWR+e2NxcbEOHz4sqXHFa+fOnVq+fLl8fHxahTNJunPnjnFtyZbCroqJiTGulyxZoujoaL344ott%0AhrO7d+92eLR+E0veKcvLyzOuOxOymr9zl5OT02H72trah9oWCQA9DQENAGD1nJ2dFRQUJKkxfFy9%0AelW1tbVG7bOhQ4cqICCg3edzcnKMoOXl5aXRo0ebHS89Pd24fpQBLTs727h+5ZVXLJ6TpHbfn5Ma%0AT0u8f/++2f6OHTtmXI8dO9Zs2+aaH8JiyUpjUlKSpk+frunTp2vt2rUWjwMAPRUBDQDwWGi+Qnbs%0A2DGlp6cb2/RCQkLUq1f7f9Kah5Xy8nKz46Smpio5Odm47+iY/a5qaGho0XdFRUW7baurq7Vjx44W%0APzM3r8rKSu3du7fdz48ePapLly5JkgYNGqQXXnjB0mkrODjYuD537pwRkttSU1OjXbt2SWpcAWx+%0AciQAoG0ENADAYyEgIEBDhw6V1BjQjh49KqnxvajmBa3b0vzY+cLCQsXGxrZq09DQoPj4eK1du7bF%0AqllTAezuZmNj02Jr4bffftvmWAUFBVqxYoUKCgpa/Lyjee3cubNFfbgmZ86c0aeffmrcv/nmm8b2%0AUUuMGjVK06ZNM+4/+eQTHTlypFW78vJyRUREGNstHR0dtXjxYovHAYCeikNCAACPhV69eik4OFi7%0Adu3S9evXjcNBAgMD5erqavbZUaNGyc/PzyiyvGnTJh06dEje3t5ycHBQSUmJzp49a9TpsrW1NVao%0AzK1sPazFixcbYSkzM1MLFizQlClTNGTIEFVWVurKlSvKzMw0AqOl83rmmWdUWFioqKgoxcXFyd/f%0AX3369FFWVpbS0tKMdjNnzlRYWFin5x0ZGanr16/rxo0bqq6uVkREhDw9PTV+/HjZ29ursLBQJ06c%0AkMlkktT43t+GDRssOv4fAHo6AhoA4LEREhKi77//XvX19cYKUke1z5p8/vnnWrlypVFoOSsryyhw%0A3Zybm5uioqL07rvv6u7du7p9+7YqKioeSbgIDg7W1atX9dNPP0mS/v77b+3bt69VOzs7O61YsUIl%0AJSVG28uXL7dblHv27Nmqra1VTEyMsrOzW7zrJjWu3oWFhenDDz/s0rwHDBigXbt2acOGDTp9+rQk%0AKTc3V7m5ua3auri4aP369Z3aRgkAPRkBDQDw2HjyySc1fvx4paamSmr8z3/T4SEdGTRokHbv3q19%0A+/bp2LFjys/Pl8lkkp2dnQYOHCgPDw8FBQVpzpw5srW1VWBgoJKSklRfX6/ExMRWBbK7y+rVqzVp%0A0iT9+uuvys7OVllZmWxsbDRgwAANHz5cY8eO1fz58+Xq6qqUlBQjoCUkJGjJkiXt9hseHi5/f3/9%0A/PPPysnJUVVVlVxcXOTn56ewsDB5e3s/1LwdHR311Vdf6fz580pMTNSFCxdUWlqq6upqOTo6yt3d%0AXUFBQQoJCemWYt4A0FPYlJeXP7rjqQAAAAAAFuOQEAAAAACwEgQ0AAAAALASBDQAAAAAsBIENAAA%0AAACwEgQ0AAAAALASBDQAAAAAsBIENAAAAACwEgQ0AAAAALASBDQAAAAAsBIENAAAAACwEgQ0AAAA%0AALASBDQAAAAAsBIENAAAAACwEgQ0AAAAALASBDQAAAAAsBIENAAAAACwEgQ0AAAAALASBDQAAAAA%0AsBIENAAAAACwEgQ0AAAAALAS/wcqb1HDfXZcPgAAAABJRU5ErkJggg==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2" y="665329"/>
            <a:ext cx="4181475" cy="401955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457700" y="1647825"/>
            <a:ext cx="695325" cy="165735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ZA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21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Contents: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13 September 2018</a:t>
            </a:fld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 smtClean="0"/>
              <a:t>Introducing Team </a:t>
            </a:r>
            <a:r>
              <a:rPr lang="en-GB" dirty="0" err="1" smtClean="0"/>
              <a:t>Meerkats</a:t>
            </a:r>
            <a:endParaRPr lang="en-GB" dirty="0" smtClean="0"/>
          </a:p>
          <a:p>
            <a:r>
              <a:rPr lang="en-GB" dirty="0" smtClean="0"/>
              <a:t>Vodacom Digital Services Background</a:t>
            </a:r>
          </a:p>
          <a:p>
            <a:r>
              <a:rPr lang="en-GB" dirty="0" smtClean="0"/>
              <a:t>Proposal – Target subscribers who might use this service</a:t>
            </a:r>
          </a:p>
          <a:p>
            <a:r>
              <a:rPr lang="en-GB" dirty="0" smtClean="0"/>
              <a:t>Models used</a:t>
            </a:r>
          </a:p>
          <a:p>
            <a:r>
              <a:rPr lang="en-GB" dirty="0" smtClean="0"/>
              <a:t>Results</a:t>
            </a:r>
          </a:p>
          <a:p>
            <a:r>
              <a:rPr lang="en-GB" dirty="0" smtClean="0"/>
              <a:t>Conclusion</a:t>
            </a:r>
          </a:p>
          <a:p>
            <a:pPr lvl="1"/>
            <a:r>
              <a:rPr lang="en-GB" dirty="0" smtClean="0"/>
              <a:t>What’s in it for Vodacom</a:t>
            </a:r>
          </a:p>
          <a:p>
            <a:pPr lvl="1"/>
            <a:r>
              <a:rPr lang="en-GB" dirty="0" smtClean="0"/>
              <a:t>Future Possibilities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18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81F715-3F48-49B0-9B71-D34516FF0A3F}" type="datetime3">
              <a:rPr lang="en-US" smtClean="0"/>
              <a:pPr/>
              <a:t>13 September 2018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smtClean="0"/>
              <a:t>Team </a:t>
            </a:r>
            <a:r>
              <a:rPr lang="en-GB" dirty="0" err="1" smtClean="0"/>
              <a:t>Meerkats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David </a:t>
            </a:r>
            <a:r>
              <a:rPr lang="en-GB" sz="4800" dirty="0" err="1" smtClean="0">
                <a:latin typeface="Chiller" panose="04020404031007020602" pitchFamily="82" charset="0"/>
              </a:rPr>
              <a:t>Gitahi</a:t>
            </a:r>
            <a:endParaRPr lang="en-GB" sz="4800" dirty="0" smtClean="0">
              <a:latin typeface="Chiller" panose="04020404031007020602" pitchFamily="82" charset="0"/>
            </a:endParaRPr>
          </a:p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Jenifer Pedro</a:t>
            </a:r>
          </a:p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Thomas </a:t>
            </a:r>
            <a:r>
              <a:rPr lang="en-GB" sz="4800" dirty="0" err="1" smtClean="0">
                <a:latin typeface="Chiller" panose="04020404031007020602" pitchFamily="82" charset="0"/>
              </a:rPr>
              <a:t>Lyimo</a:t>
            </a:r>
            <a:endParaRPr lang="en-GB" sz="4800" dirty="0" smtClean="0">
              <a:latin typeface="Chiller" panose="04020404031007020602" pitchFamily="82" charset="0"/>
            </a:endParaRPr>
          </a:p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Willem </a:t>
            </a:r>
            <a:r>
              <a:rPr lang="en-GB" sz="4800" dirty="0" err="1" smtClean="0">
                <a:latin typeface="Chiller" panose="04020404031007020602" pitchFamily="82" charset="0"/>
              </a:rPr>
              <a:t>Naudé</a:t>
            </a:r>
            <a:r>
              <a:rPr lang="en-GB" sz="4800" dirty="0" smtClean="0">
                <a:latin typeface="Chiller" panose="04020404031007020602" pitchFamily="82" charset="0"/>
              </a:rPr>
              <a:t>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273" y="108087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Vodacom Digital Services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Buy </a:t>
            </a:r>
            <a:r>
              <a:rPr lang="en-US" dirty="0"/>
              <a:t>applications </a:t>
            </a:r>
            <a:r>
              <a:rPr lang="en-US" dirty="0" smtClean="0"/>
              <a:t>and digital services using Vodacom airtime or charged to monthly account</a:t>
            </a:r>
          </a:p>
          <a:p>
            <a:r>
              <a:rPr lang="en-US" dirty="0" smtClean="0"/>
              <a:t>Current services available: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Shared revenue </a:t>
            </a:r>
            <a:r>
              <a:rPr lang="en-US" dirty="0"/>
              <a:t>agreement </a:t>
            </a:r>
            <a:r>
              <a:rPr lang="en-US" dirty="0" smtClean="0"/>
              <a:t>with service providers</a:t>
            </a:r>
          </a:p>
          <a:p>
            <a:r>
              <a:rPr lang="en-US" dirty="0" smtClean="0"/>
              <a:t>Subscriber don’t need credit cards to buy on digital platforms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12" y="1867504"/>
            <a:ext cx="1917904" cy="1304457"/>
          </a:xfrm>
          <a:prstGeom prst="rect">
            <a:avLst/>
          </a:prstGeom>
        </p:spPr>
      </p:pic>
      <p:pic>
        <p:nvPicPr>
          <p:cNvPr id="1036" name="Picture 12" descr="Image result for netfli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471" y="1762188"/>
            <a:ext cx="1207605" cy="67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howmax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8" y="2677852"/>
            <a:ext cx="2216817" cy="41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vodacom videoplay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3" b="13868"/>
          <a:stretch/>
        </p:blipFill>
        <p:spPr bwMode="auto">
          <a:xfrm>
            <a:off x="2529938" y="2027778"/>
            <a:ext cx="1295525" cy="9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gamemine logo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0" t="11870" r="22862" b="7969"/>
          <a:stretch/>
        </p:blipFill>
        <p:spPr bwMode="auto">
          <a:xfrm>
            <a:off x="4211435" y="2027778"/>
            <a:ext cx="1134540" cy="8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6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Revenue vs. Subscribers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| Apple Store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5304907"/>
              </p:ext>
            </p:extLst>
          </p:nvPr>
        </p:nvGraphicFramePr>
        <p:xfrm>
          <a:off x="250825" y="873457"/>
          <a:ext cx="5384431" cy="227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3685161"/>
              </p:ext>
            </p:extLst>
          </p:nvPr>
        </p:nvGraphicFramePr>
        <p:xfrm>
          <a:off x="3138144" y="2998680"/>
          <a:ext cx="5036865" cy="196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Explosion 1 18"/>
          <p:cNvSpPr/>
          <p:nvPr/>
        </p:nvSpPr>
        <p:spPr>
          <a:xfrm>
            <a:off x="6481339" y="640415"/>
            <a:ext cx="1771281" cy="1935125"/>
          </a:xfrm>
          <a:prstGeom prst="irregularSeal1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rgbClr val="34342B"/>
                </a:solidFill>
                <a:latin typeface="Vodafone Rg" pitchFamily="34" charset="0"/>
              </a:rPr>
              <a:t>500 k </a:t>
            </a: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subscribers visited Apple Store since 1 Sept</a:t>
            </a:r>
            <a:endParaRPr lang="en-ZA" sz="1000" kern="1200" dirty="0" smtClean="0">
              <a:solidFill>
                <a:srgbClr val="34342B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29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3194069"/>
              </p:ext>
            </p:extLst>
          </p:nvPr>
        </p:nvGraphicFramePr>
        <p:xfrm>
          <a:off x="3044049" y="2859844"/>
          <a:ext cx="5522264" cy="2070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250639"/>
              </p:ext>
            </p:extLst>
          </p:nvPr>
        </p:nvGraphicFramePr>
        <p:xfrm>
          <a:off x="250824" y="873126"/>
          <a:ext cx="5586450" cy="1880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vs. Subscribers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Google Play Store</a:t>
            </a:r>
            <a:r>
              <a:rPr lang="en-GB" dirty="0"/>
              <a:t/>
            </a:r>
            <a:br>
              <a:rPr lang="en-GB" dirty="0"/>
            </a:br>
            <a:endParaRPr lang="en-ZA" dirty="0"/>
          </a:p>
        </p:txBody>
      </p:sp>
      <p:sp>
        <p:nvSpPr>
          <p:cNvPr id="13" name="Explosion 1 12"/>
          <p:cNvSpPr/>
          <p:nvPr/>
        </p:nvSpPr>
        <p:spPr>
          <a:xfrm>
            <a:off x="7053742" y="539717"/>
            <a:ext cx="1771281" cy="1935125"/>
          </a:xfrm>
          <a:prstGeom prst="irregularSeal1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rgbClr val="34342B"/>
                </a:solidFill>
                <a:latin typeface="Vodafone Rg" pitchFamily="34" charset="0"/>
              </a:rPr>
              <a:t>7 Million </a:t>
            </a: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subscribers visited Google Play since 1 Sept</a:t>
            </a:r>
            <a:endParaRPr lang="en-ZA" sz="1000" kern="1200" dirty="0" smtClean="0">
              <a:solidFill>
                <a:srgbClr val="34342B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3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Approach</a:t>
            </a:r>
            <a:endParaRPr lang="en-ZA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5683250" cy="3603293"/>
          </a:xfrm>
        </p:spPr>
        <p:txBody>
          <a:bodyPr/>
          <a:lstStyle/>
          <a:p>
            <a:r>
              <a:rPr lang="en-US" dirty="0" smtClean="0"/>
              <a:t>Dataset built up from 4 different sources</a:t>
            </a:r>
          </a:p>
          <a:p>
            <a:pPr lvl="1"/>
            <a:r>
              <a:rPr lang="en-US" dirty="0" smtClean="0"/>
              <a:t>Digital Services, Data Usage, Voice Usage and Subscriber profile </a:t>
            </a:r>
          </a:p>
          <a:p>
            <a:pPr marL="200025" lvl="1" indent="0">
              <a:buNone/>
            </a:pPr>
            <a:endParaRPr lang="en-US" dirty="0" smtClean="0"/>
          </a:p>
          <a:p>
            <a:r>
              <a:rPr lang="en-US" dirty="0" smtClean="0"/>
              <a:t>Initial MVP (</a:t>
            </a:r>
            <a:r>
              <a:rPr lang="en-US" dirty="0" smtClean="0"/>
              <a:t>minimal viable product) was </a:t>
            </a:r>
            <a:r>
              <a:rPr lang="en-US" dirty="0" smtClean="0"/>
              <a:t>built </a:t>
            </a:r>
            <a:r>
              <a:rPr lang="en-US" dirty="0" smtClean="0"/>
              <a:t>on Logistic Regression</a:t>
            </a:r>
          </a:p>
          <a:p>
            <a:pPr lvl="1"/>
            <a:r>
              <a:rPr lang="en-US" dirty="0" smtClean="0"/>
              <a:t>Recall was 53%</a:t>
            </a:r>
          </a:p>
          <a:p>
            <a:pPr marL="200025" lvl="1" indent="0">
              <a:buNone/>
            </a:pPr>
            <a:endParaRPr lang="en-US" dirty="0" smtClean="0"/>
          </a:p>
          <a:p>
            <a:r>
              <a:rPr lang="en-US" dirty="0" smtClean="0"/>
              <a:t>Settled on Random Forest with iterative parameter tuning </a:t>
            </a:r>
          </a:p>
          <a:p>
            <a:pPr lvl="1"/>
            <a:r>
              <a:rPr lang="en-US" dirty="0" smtClean="0"/>
              <a:t>Recall </a:t>
            </a:r>
            <a:r>
              <a:rPr lang="en-US" dirty="0"/>
              <a:t>was </a:t>
            </a:r>
            <a:r>
              <a:rPr lang="en-US" dirty="0" smtClean="0"/>
              <a:t>55%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Z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962150"/>
            <a:ext cx="3214910" cy="19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Insights</a:t>
            </a:r>
            <a:endParaRPr lang="en-ZA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8" y="873457"/>
            <a:ext cx="5481143" cy="3603625"/>
          </a:xfrm>
        </p:spPr>
      </p:pic>
    </p:spTree>
    <p:extLst>
      <p:ext uri="{BB962C8B-B14F-4D97-AF65-F5344CB8AC3E}">
        <p14:creationId xmlns:p14="http://schemas.microsoft.com/office/powerpoint/2010/main" val="418634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Model Defaulters Prediction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graphicFrame>
        <p:nvGraphicFramePr>
          <p:cNvPr id="203" name="Table 202">
            <a:extLst>
              <a:ext uri="{FF2B5EF4-FFF2-40B4-BE49-F238E27FC236}">
                <a16:creationId xmlns="" xmlns:a16="http://schemas.microsoft.com/office/drawing/2014/main" id="{743C0AE3-9931-7A4E-8240-A02A0C72F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10071"/>
              </p:ext>
            </p:extLst>
          </p:nvPr>
        </p:nvGraphicFramePr>
        <p:xfrm>
          <a:off x="847042" y="917423"/>
          <a:ext cx="7096808" cy="2959252"/>
        </p:xfrm>
        <a:graphic>
          <a:graphicData uri="http://schemas.openxmlformats.org/drawingml/2006/table">
            <a:tbl>
              <a:tblPr/>
              <a:tblGrid>
                <a:gridCol w="4996731">
                  <a:extLst>
                    <a:ext uri="{9D8B030D-6E8A-4147-A177-3AD203B41FA5}">
                      <a16:colId xmlns="" xmlns:a16="http://schemas.microsoft.com/office/drawing/2014/main" val="1721375397"/>
                    </a:ext>
                  </a:extLst>
                </a:gridCol>
                <a:gridCol w="2100077">
                  <a:extLst>
                    <a:ext uri="{9D8B030D-6E8A-4147-A177-3AD203B41FA5}">
                      <a16:colId xmlns="" xmlns:a16="http://schemas.microsoft.com/office/drawing/2014/main" val="1307005975"/>
                    </a:ext>
                  </a:extLst>
                </a:gridCol>
              </a:tblGrid>
              <a:tr h="97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as Potential Buyers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0644709"/>
                  </a:ext>
                </a:extLst>
              </a:tr>
              <a:tr h="99040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Actual Buyers Predicted Correctly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6224881"/>
                  </a:ext>
                </a:extLst>
              </a:tr>
              <a:tr h="99040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Potential Buyers Predicted Wrongly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55582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Office PowerPoint</Application>
  <PresentationFormat>On-screen Show (16:9)</PresentationFormat>
  <Paragraphs>122</Paragraphs>
  <Slides>15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Chiller</vt:lpstr>
      <vt:lpstr>Vodafone Rg</vt:lpstr>
      <vt:lpstr>Vodafone</vt:lpstr>
      <vt:lpstr>Applying ML to Grow Vodacom Digital Services</vt:lpstr>
      <vt:lpstr>Contents:</vt:lpstr>
      <vt:lpstr>Team Meerkats</vt:lpstr>
      <vt:lpstr>Vodacom Digital Services</vt:lpstr>
      <vt:lpstr>Revenue vs. Subscribers | Apple Store</vt:lpstr>
      <vt:lpstr>Revenue vs. Subscribers | Google Play Store </vt:lpstr>
      <vt:lpstr>Modeling Approach</vt:lpstr>
      <vt:lpstr>EDA | Insights</vt:lpstr>
      <vt:lpstr>Results| Model Defaulters Prediction</vt:lpstr>
      <vt:lpstr>Results| Model Results</vt:lpstr>
      <vt:lpstr>What’s in it for Vodacom?</vt:lpstr>
      <vt:lpstr>What’s in it for Vodacom?</vt:lpstr>
      <vt:lpstr>Conclusion and Future Possibilities </vt:lpstr>
      <vt:lpstr>Questions</vt:lpstr>
      <vt:lpstr>EDA | Insights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16x9 PowerPoint Template &amp; Usage</dc:title>
  <dc:creator/>
  <cp:lastModifiedBy/>
  <cp:revision>99</cp:revision>
  <cp:lastPrinted>2011-08-30T12:20:26Z</cp:lastPrinted>
  <dcterms:created xsi:type="dcterms:W3CDTF">2013-08-14T12:09:46Z</dcterms:created>
  <dcterms:modified xsi:type="dcterms:W3CDTF">2018-09-13T10:51:03Z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